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68" r:id="rId1"/>
  </p:sldMasterIdLst>
  <p:notesMasterIdLst>
    <p:notesMasterId r:id="rId36"/>
  </p:notesMasterIdLst>
  <p:sldIdLst>
    <p:sldId id="282" r:id="rId2"/>
    <p:sldId id="311" r:id="rId3"/>
    <p:sldId id="302" r:id="rId4"/>
    <p:sldId id="303" r:id="rId5"/>
    <p:sldId id="305" r:id="rId6"/>
    <p:sldId id="306" r:id="rId7"/>
    <p:sldId id="307" r:id="rId8"/>
    <p:sldId id="308" r:id="rId9"/>
    <p:sldId id="309" r:id="rId10"/>
    <p:sldId id="264" r:id="rId11"/>
    <p:sldId id="310" r:id="rId12"/>
    <p:sldId id="280" r:id="rId13"/>
    <p:sldId id="312" r:id="rId14"/>
    <p:sldId id="267" r:id="rId15"/>
    <p:sldId id="269" r:id="rId16"/>
    <p:sldId id="270" r:id="rId17"/>
    <p:sldId id="271" r:id="rId18"/>
    <p:sldId id="318" r:id="rId19"/>
    <p:sldId id="272" r:id="rId20"/>
    <p:sldId id="299" r:id="rId21"/>
    <p:sldId id="316" r:id="rId22"/>
    <p:sldId id="315" r:id="rId23"/>
    <p:sldId id="313" r:id="rId24"/>
    <p:sldId id="273" r:id="rId25"/>
    <p:sldId id="274" r:id="rId26"/>
    <p:sldId id="317" r:id="rId27"/>
    <p:sldId id="275" r:id="rId28"/>
    <p:sldId id="276" r:id="rId29"/>
    <p:sldId id="314" r:id="rId30"/>
    <p:sldId id="319" r:id="rId31"/>
    <p:sldId id="277" r:id="rId32"/>
    <p:sldId id="300" r:id="rId33"/>
    <p:sldId id="320" r:id="rId34"/>
    <p:sldId id="281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B216"/>
    <a:srgbClr val="CC33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0867" autoAdjust="0"/>
    <p:restoredTop sz="89595" autoAdjust="0"/>
  </p:normalViewPr>
  <p:slideViewPr>
    <p:cSldViewPr>
      <p:cViewPr>
        <p:scale>
          <a:sx n="100" d="100"/>
          <a:sy n="100" d="100"/>
        </p:scale>
        <p:origin x="-1944" y="-1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48" d="100"/>
          <a:sy n="48" d="100"/>
        </p:scale>
        <p:origin x="-2724" y="-10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&#1054;&#1058;&#1063;&#1045;&#1058;%20&#1043;&#1051;&#1040;&#1042;&#1067;%202020\&#1080;&#1089;&#1093;&#1086;&#1076;&#1085;&#1099;&#1077;%20&#1076;&#1072;&#1085;&#1085;&#1099;&#1077;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&#1054;&#1058;&#1063;&#1045;&#1058;%20&#1043;&#1051;&#1040;&#1042;&#1067;%202020\&#1080;&#1089;&#1093;&#1086;&#1076;&#1085;&#1099;&#1077;%20&#1076;&#1072;&#1085;&#1085;&#1099;&#1077;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&#1054;&#1058;&#1063;&#1045;&#1058;%20&#1043;&#1051;&#1040;&#1042;&#1067;%202020\&#1080;&#1089;&#1093;&#1086;&#1076;&#1085;&#1099;&#1077;%20&#1076;&#1072;&#1085;&#1085;&#1099;&#1077;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&#1054;&#1058;&#1063;&#1045;&#1058;%20&#1043;&#1051;&#1040;&#1042;&#1067;%202020\&#1080;&#1089;&#1093;&#1086;&#1076;&#1085;&#1099;&#1077;%20&#1076;&#1072;&#1085;&#1085;&#1099;&#1077;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&#1054;&#1058;&#1063;&#1045;&#1058;%20&#1043;&#1051;&#1040;&#1042;&#1067;%202020\&#1080;&#1089;&#1093;&#1086;&#1076;&#1085;&#1099;&#1077;%20&#1076;&#1072;&#1085;&#1085;&#1099;&#1077;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&#1054;&#1058;&#1063;&#1045;&#1058;%20&#1043;&#1051;&#1040;&#1042;&#1067;%202020\&#1080;&#1089;&#1093;&#1086;&#1076;&#1085;&#1099;&#1077;%20&#1076;&#1072;&#1085;&#1085;&#1099;&#1077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26"/>
  <c:chart>
    <c:title>
      <c:tx>
        <c:rich>
          <a:bodyPr/>
          <a:lstStyle/>
          <a:p>
            <a:pPr>
              <a:defRPr sz="1800">
                <a:solidFill>
                  <a:schemeClr val="accent2">
                    <a:lumMod val="50000"/>
                  </a:schemeClr>
                </a:solidFill>
              </a:defRPr>
            </a:pPr>
            <a:r>
              <a:rPr lang="ru-RU" sz="20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Структура доходов Старотитаровского сельского поселения Темрюкского района в 2020</a:t>
            </a:r>
          </a:p>
          <a:p>
            <a:pPr>
              <a:defRPr sz="1800">
                <a:solidFill>
                  <a:schemeClr val="accent2">
                    <a:lumMod val="50000"/>
                  </a:schemeClr>
                </a:solidFill>
              </a:defRPr>
            </a:pPr>
            <a:r>
              <a:rPr lang="ru-RU" sz="20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году %</a:t>
            </a:r>
          </a:p>
          <a:p>
            <a:pPr>
              <a:defRPr sz="1800">
                <a:solidFill>
                  <a:schemeClr val="accent2">
                    <a:lumMod val="50000"/>
                  </a:schemeClr>
                </a:solidFill>
              </a:defRPr>
            </a:pPr>
            <a:endParaRPr lang="ru-RU" sz="1800" dirty="0">
              <a:solidFill>
                <a:schemeClr val="accent2">
                  <a:lumMod val="50000"/>
                </a:schemeClr>
              </a:solidFill>
            </a:endParaRPr>
          </a:p>
        </c:rich>
      </c:tx>
      <c:layout>
        <c:manualLayout>
          <c:xMode val="edge"/>
          <c:yMode val="edge"/>
          <c:x val="0.14451690503785691"/>
          <c:y val="5.0505050505050475E-3"/>
        </c:manualLayout>
      </c:layout>
    </c:title>
    <c:plotArea>
      <c:layout>
        <c:manualLayout>
          <c:layoutTarget val="inner"/>
          <c:xMode val="edge"/>
          <c:yMode val="edge"/>
          <c:x val="4.0899795501022504E-2"/>
          <c:y val="0.20744889843315098"/>
          <c:w val="0.63176679602166297"/>
          <c:h val="0.58510220313369965"/>
        </c:manualLayout>
      </c:layout>
      <c:pieChart>
        <c:varyColors val="1"/>
        <c:ser>
          <c:idx val="0"/>
          <c:order val="0"/>
          <c:tx>
            <c:v>Структура доходов Старотитаровского сельского поселения Темрюкского района в 2018 году</c:v>
          </c:tx>
          <c:dPt>
            <c:idx val="0"/>
            <c:spPr>
              <a:solidFill>
                <a:srgbClr val="CC3300"/>
              </a:solidFill>
              <a:ln w="3810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c:spPr>
          </c:dPt>
          <c:dPt>
            <c:idx val="1"/>
            <c:spPr>
              <a:solidFill>
                <a:schemeClr val="accent6">
                  <a:lumMod val="75000"/>
                </a:schemeClr>
              </a:solidFill>
            </c:spPr>
          </c:dPt>
          <c:dPt>
            <c:idx val="2"/>
            <c:spPr>
              <a:solidFill>
                <a:schemeClr val="accent3">
                  <a:lumMod val="60000"/>
                  <a:lumOff val="40000"/>
                </a:schemeClr>
              </a:solidFill>
            </c:spPr>
          </c:dPt>
          <c:dPt>
            <c:idx val="3"/>
            <c:spPr>
              <a:solidFill>
                <a:srgbClr val="FFFF00"/>
              </a:solidFill>
            </c:spPr>
          </c:dPt>
          <c:dPt>
            <c:idx val="11"/>
            <c:spPr>
              <a:solidFill>
                <a:srgbClr val="002060"/>
              </a:solidFill>
            </c:spPr>
          </c:dPt>
          <c:dLbls>
            <c:dLbl>
              <c:idx val="0"/>
              <c:layout>
                <c:manualLayout>
                  <c:x val="-9.6389582561663897E-2"/>
                  <c:y val="7.7814761791139928E-2"/>
                </c:manualLayout>
              </c:layout>
              <c:showVal val="1"/>
            </c:dLbl>
            <c:dLbl>
              <c:idx val="1"/>
              <c:layout>
                <c:manualLayout>
                  <c:x val="-8.772222222222234E-2"/>
                  <c:y val="-4.4260657467904932E-2"/>
                </c:manualLayout>
              </c:layout>
              <c:showVal val="1"/>
            </c:dLbl>
            <c:dLbl>
              <c:idx val="9"/>
              <c:layout>
                <c:manualLayout>
                  <c:x val="9.2697507903536647E-2"/>
                  <c:y val="-6.0407221824545143E-3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 i="0" cap="all" baseline="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Лист1!$A$4:$A$15</c:f>
              <c:strCache>
                <c:ptCount val="12"/>
                <c:pt idx="0">
                  <c:v>НДФЛ</c:v>
                </c:pt>
                <c:pt idx="1">
                  <c:v>Земельный налог</c:v>
                </c:pt>
                <c:pt idx="2">
                  <c:v>Налог на им-во</c:v>
                </c:pt>
                <c:pt idx="3">
                  <c:v>ЕСХН</c:v>
                </c:pt>
                <c:pt idx="4">
                  <c:v>Акцизы</c:v>
                </c:pt>
                <c:pt idx="5">
                  <c:v>Аренда имущества</c:v>
                </c:pt>
                <c:pt idx="6">
                  <c:v>Аренда земли</c:v>
                </c:pt>
                <c:pt idx="7">
                  <c:v>Штрафы</c:v>
                </c:pt>
                <c:pt idx="8">
                  <c:v>Доходы от Мупов</c:v>
                </c:pt>
                <c:pt idx="9">
                  <c:v>Доходы от использования имущества</c:v>
                </c:pt>
                <c:pt idx="10">
                  <c:v>Доходы от реализации имущества имущества</c:v>
                </c:pt>
                <c:pt idx="11">
                  <c:v>Безвозмездные поступления</c:v>
                </c:pt>
              </c:strCache>
            </c:strRef>
          </c:cat>
          <c:val>
            <c:numRef>
              <c:f>Лист1!$H$4:$H$15</c:f>
              <c:numCache>
                <c:formatCode>0.0</c:formatCode>
                <c:ptCount val="12"/>
                <c:pt idx="0">
                  <c:v>33.584476132069106</c:v>
                </c:pt>
                <c:pt idx="1">
                  <c:v>21.119434374829424</c:v>
                </c:pt>
                <c:pt idx="2">
                  <c:v>6.4090379298940734</c:v>
                </c:pt>
                <c:pt idx="3">
                  <c:v>8.1632915172278722</c:v>
                </c:pt>
                <c:pt idx="4">
                  <c:v>13.120378367791206</c:v>
                </c:pt>
                <c:pt idx="5">
                  <c:v>0.7474883044409405</c:v>
                </c:pt>
                <c:pt idx="6">
                  <c:v>7.160218723811429E-2</c:v>
                </c:pt>
                <c:pt idx="7">
                  <c:v>0.32718667621362579</c:v>
                </c:pt>
                <c:pt idx="8">
                  <c:v>6.9354584948128739E-2</c:v>
                </c:pt>
                <c:pt idx="9">
                  <c:v>8.3161284729468946E-2</c:v>
                </c:pt>
                <c:pt idx="10">
                  <c:v>3.2108604142652104E-2</c:v>
                </c:pt>
                <c:pt idx="11">
                  <c:v>16.235234055669878</c:v>
                </c:pt>
              </c:numCache>
            </c:numRef>
          </c:val>
        </c:ser>
        <c:ser>
          <c:idx val="1"/>
          <c:order val="1"/>
          <c:val>
            <c:numRef>
              <c:f>Лист1!$H$4:$H$15</c:f>
              <c:numCache>
                <c:formatCode>0.0</c:formatCode>
                <c:ptCount val="12"/>
                <c:pt idx="0">
                  <c:v>33.584476132069106</c:v>
                </c:pt>
                <c:pt idx="1">
                  <c:v>21.119434374829424</c:v>
                </c:pt>
                <c:pt idx="2">
                  <c:v>6.4090379298940734</c:v>
                </c:pt>
                <c:pt idx="3">
                  <c:v>8.1632915172278722</c:v>
                </c:pt>
                <c:pt idx="4">
                  <c:v>13.120378367791206</c:v>
                </c:pt>
                <c:pt idx="5">
                  <c:v>0.7474883044409405</c:v>
                </c:pt>
                <c:pt idx="6">
                  <c:v>7.160218723811429E-2</c:v>
                </c:pt>
                <c:pt idx="7">
                  <c:v>0.32718667621362579</c:v>
                </c:pt>
                <c:pt idx="8">
                  <c:v>6.9354584948128739E-2</c:v>
                </c:pt>
                <c:pt idx="9">
                  <c:v>8.3161284729468946E-2</c:v>
                </c:pt>
                <c:pt idx="10">
                  <c:v>3.2108604142652104E-2</c:v>
                </c:pt>
                <c:pt idx="11">
                  <c:v>16.235234055669878</c:v>
                </c:pt>
              </c:numCache>
            </c:numRef>
          </c:val>
        </c:ser>
        <c:firstSliceAng val="0"/>
      </c:pieChart>
    </c:plotArea>
    <c:legend>
      <c:legendPos val="r"/>
      <c:layout>
        <c:manualLayout>
          <c:xMode val="edge"/>
          <c:yMode val="edge"/>
          <c:x val="0.62208464566929356"/>
          <c:y val="0.13658573928258969"/>
          <c:w val="0.361248687664044"/>
          <c:h val="0.86341426071740957"/>
        </c:manualLayout>
      </c:layout>
      <c:txPr>
        <a:bodyPr/>
        <a:lstStyle/>
        <a:p>
          <a:pPr rtl="0">
            <a:defRPr sz="1050" b="1">
              <a:solidFill>
                <a:schemeClr val="accent2">
                  <a:lumMod val="50000"/>
                </a:schemeClr>
              </a:solidFill>
            </a:defRPr>
          </a:pPr>
          <a:endParaRPr lang="ru-RU"/>
        </a:p>
      </c:txPr>
    </c:legend>
    <c:plotVisOnly val="1"/>
  </c:chart>
  <c:spPr>
    <a:solidFill>
      <a:schemeClr val="accent1">
        <a:lumMod val="40000"/>
        <a:lumOff val="60000"/>
      </a:schemeClr>
    </a:solidFill>
  </c:sp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7"/>
  <c:chart>
    <c:title>
      <c:tx>
        <c:rich>
          <a:bodyPr/>
          <a:lstStyle/>
          <a:p>
            <a:pPr>
              <a:defRPr>
                <a:solidFill>
                  <a:schemeClr val="accent2">
                    <a:lumMod val="50000"/>
                  </a:schemeClr>
                </a:solidFill>
                <a:effectLst/>
              </a:defRPr>
            </a:pPr>
            <a:r>
              <a:rPr lang="ru-RU" sz="20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Налог</a:t>
            </a:r>
            <a:r>
              <a:rPr lang="ru-RU" sz="2000" baseline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на доходы физических </a:t>
            </a:r>
            <a:r>
              <a:rPr lang="ru-RU" sz="2000" baseline="0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лиц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норматив отчисления</a:t>
            </a:r>
            <a:r>
              <a:rPr lang="ru-RU" sz="2000" baseline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defRPr>
                <a:solidFill>
                  <a:schemeClr val="accent2">
                    <a:lumMod val="50000"/>
                  </a:schemeClr>
                </a:solidFill>
                <a:effectLst/>
              </a:defRPr>
            </a:pPr>
            <a:r>
              <a:rPr lang="ru-RU" sz="2000" baseline="0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15 </a:t>
            </a:r>
            <a:r>
              <a:rPr lang="ru-RU" sz="2000" baseline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%</a:t>
            </a:r>
            <a:endParaRPr lang="ru-RU" sz="2000" dirty="0">
              <a:solidFill>
                <a:schemeClr val="accent2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c:rich>
      </c:tx>
      <c:layout/>
    </c:title>
    <c:plotArea>
      <c:layout/>
      <c:barChart>
        <c:barDir val="col"/>
        <c:grouping val="stacked"/>
        <c:ser>
          <c:idx val="0"/>
          <c:order val="0"/>
          <c:tx>
            <c:strRef>
              <c:f>Лист1!$A$4</c:f>
              <c:strCache>
                <c:ptCount val="1"/>
                <c:pt idx="0">
                  <c:v>НДФЛ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</c:spP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1800" smtClean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t>1</a:t>
                    </a:r>
                    <a:r>
                      <a:rPr lang="en-US" smtClean="0"/>
                      <a:t>8837,4</a:t>
                    </a:r>
                    <a:r>
                      <a:rPr lang="ru-RU" smtClean="0"/>
                      <a:t> тыс.руб.</a:t>
                    </a:r>
                    <a:endParaRPr lang="en-US"/>
                  </a:p>
                </c:rich>
              </c:tx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z="1800" smtClean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t>2</a:t>
                    </a:r>
                    <a:r>
                      <a:rPr lang="en-US" smtClean="0"/>
                      <a:t>0919,3</a:t>
                    </a:r>
                    <a:r>
                      <a:rPr lang="ru-RU" smtClean="0"/>
                      <a:t> тыс.руб.</a:t>
                    </a:r>
                  </a:p>
                  <a:p>
                    <a:endParaRPr lang="en-US"/>
                  </a:p>
                </c:rich>
              </c:tx>
              <c:showVal val="1"/>
            </c:dLbl>
            <c:dLbl>
              <c:idx val="2"/>
              <c:layout>
                <c:manualLayout>
                  <c:x val="-0.12499999999999994"/>
                  <c:y val="-0.10185185185185194"/>
                </c:manualLayout>
              </c:layout>
              <c:tx>
                <c:rich>
                  <a:bodyPr/>
                  <a:lstStyle/>
                  <a:p>
                    <a:r>
                      <a:rPr lang="en-US" sz="1800" b="1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rPr>
                      <a:t>1</a:t>
                    </a:r>
                    <a:r>
                      <a:rPr lang="en-US" sz="1200" b="1">
                        <a:latin typeface="Times New Roman" pitchFamily="18" charset="0"/>
                        <a:cs typeface="Times New Roman" pitchFamily="18" charset="0"/>
                      </a:rPr>
                      <a:t>6212,3</a:t>
                    </a:r>
                  </a:p>
                </c:rich>
              </c:tx>
              <c:showVal val="1"/>
            </c:dLbl>
            <c:dLbl>
              <c:idx val="3"/>
              <c:layout>
                <c:manualLayout>
                  <c:x val="-0.11944444444444446"/>
                  <c:y val="-0.16203703703703734"/>
                </c:manualLayout>
              </c:layout>
              <c:showVal val="1"/>
            </c:dLbl>
            <c:txPr>
              <a:bodyPr/>
              <a:lstStyle/>
              <a:p>
                <a:pPr>
                  <a:defRPr sz="1800" b="1">
                    <a:solidFill>
                      <a:schemeClr val="tx2">
                        <a:lumMod val="75000"/>
                      </a:schemeClr>
                    </a:solidFill>
                    <a:effectLst/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Лист1!$D$3:$E$3</c:f>
              <c:strCache>
                <c:ptCount val="2"/>
                <c:pt idx="0">
                  <c:v>2019г.</c:v>
                </c:pt>
                <c:pt idx="1">
                  <c:v>2020 г</c:v>
                </c:pt>
              </c:strCache>
            </c:strRef>
          </c:cat>
          <c:val>
            <c:numRef>
              <c:f>Лист1!$D$4:$E$4</c:f>
              <c:numCache>
                <c:formatCode>0.0</c:formatCode>
                <c:ptCount val="2"/>
                <c:pt idx="0">
                  <c:v>18837.359759999967</c:v>
                </c:pt>
                <c:pt idx="1">
                  <c:v>20919.3</c:v>
                </c:pt>
              </c:numCache>
            </c:numRef>
          </c:val>
        </c:ser>
        <c:overlap val="100"/>
        <c:axId val="70989312"/>
        <c:axId val="70990848"/>
      </c:barChart>
      <c:catAx>
        <c:axId val="7098931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70990848"/>
        <c:crosses val="autoZero"/>
        <c:auto val="1"/>
        <c:lblAlgn val="ctr"/>
        <c:lblOffset val="100"/>
      </c:catAx>
      <c:valAx>
        <c:axId val="70990848"/>
        <c:scaling>
          <c:orientation val="minMax"/>
        </c:scaling>
        <c:axPos val="l"/>
        <c:majorGridlines/>
        <c:numFmt formatCode="0.0" sourceLinked="1"/>
        <c:tickLblPos val="nextTo"/>
        <c:txPr>
          <a:bodyPr/>
          <a:lstStyle/>
          <a:p>
            <a:pPr>
              <a:defRPr sz="1200" b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70989312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b="1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spPr>
    <a:solidFill>
      <a:srgbClr val="4F81BD">
        <a:lumMod val="40000"/>
        <a:lumOff val="60000"/>
      </a:srgbClr>
    </a:solidFill>
  </c:sp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28"/>
  <c:chart>
    <c:title>
      <c:tx>
        <c:rich>
          <a:bodyPr/>
          <a:lstStyle/>
          <a:p>
            <a:pPr>
              <a:defRPr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r>
              <a:rPr lang="ru-RU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Земельный налог, норматив отчисления 100%</a:t>
            </a:r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v>Земельный налог</c:v>
          </c:tx>
          <c:spPr>
            <a:solidFill>
              <a:srgbClr val="29B216"/>
            </a:solidFill>
          </c:spPr>
          <c:dLbls>
            <c:dLbl>
              <c:idx val="2"/>
              <c:layout>
                <c:manualLayout>
                  <c:x val="-0.12932098765432098"/>
                  <c:y val="9.3211619706391829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t>14842,6</a:t>
                    </a:r>
                    <a:r>
                      <a:rPr lang="ru-RU" dirty="0" smtClean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t> тыс.руб</a:t>
                    </a:r>
                    <a:r>
                      <a:rPr lang="ru-RU" dirty="0" smtClean="0">
                        <a:solidFill>
                          <a:schemeClr val="tx1"/>
                        </a:solidFill>
                      </a:rPr>
                      <a:t>.</a:t>
                    </a:r>
                    <a:endParaRPr lang="en-US" dirty="0">
                      <a:solidFill>
                        <a:schemeClr val="tx1"/>
                      </a:solidFill>
                    </a:endParaRPr>
                  </a:p>
                </c:rich>
              </c:tx>
              <c:showVal val="1"/>
            </c:dLbl>
            <c:dLbl>
              <c:idx val="3"/>
              <c:layout>
                <c:manualLayout>
                  <c:x val="-8.3333333333333367E-3"/>
                  <c:y val="-3.7037037037037056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t>1</a:t>
                    </a:r>
                    <a:r>
                      <a:rPr lang="en-US" dirty="0" smtClean="0"/>
                      <a:t>3155,0</a:t>
                    </a:r>
                    <a:r>
                      <a:rPr lang="ru-RU" dirty="0" smtClean="0"/>
                      <a:t> тыс.руб.</a:t>
                    </a:r>
                  </a:p>
                  <a:p>
                    <a:endParaRPr lang="en-US" dirty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1800" b="1">
                    <a:solidFill>
                      <a:schemeClr val="tx2">
                        <a:lumMod val="75000"/>
                      </a:schemeClr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Лист1!$B$3:$E$3</c:f>
              <c:strCache>
                <c:ptCount val="4"/>
                <c:pt idx="2">
                  <c:v>2019г.</c:v>
                </c:pt>
                <c:pt idx="3">
                  <c:v>2020 г</c:v>
                </c:pt>
              </c:strCache>
            </c:strRef>
          </c:cat>
          <c:val>
            <c:numRef>
              <c:f>Лист1!$B$5:$E$5</c:f>
              <c:numCache>
                <c:formatCode>General</c:formatCode>
                <c:ptCount val="4"/>
                <c:pt idx="2" formatCode="0.0">
                  <c:v>14842.620080000002</c:v>
                </c:pt>
                <c:pt idx="3" formatCode="0.0">
                  <c:v>13155</c:v>
                </c:pt>
              </c:numCache>
            </c:numRef>
          </c:val>
        </c:ser>
        <c:axId val="71511424"/>
        <c:axId val="71521408"/>
      </c:barChart>
      <c:catAx>
        <c:axId val="7151142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71521408"/>
        <c:crosses val="autoZero"/>
        <c:auto val="1"/>
        <c:lblAlgn val="ctr"/>
        <c:lblOffset val="100"/>
      </c:catAx>
      <c:valAx>
        <c:axId val="71521408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200" b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71511424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sz="1200" b="1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spPr>
    <a:solidFill>
      <a:srgbClr val="4F81BD">
        <a:lumMod val="40000"/>
        <a:lumOff val="60000"/>
      </a:srgbClr>
    </a:solidFill>
  </c:sp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9"/>
  <c:chart>
    <c:title>
      <c:tx>
        <c:rich>
          <a:bodyPr/>
          <a:lstStyle/>
          <a:p>
            <a:pPr>
              <a:defRPr/>
            </a:pPr>
            <a:r>
              <a:rPr lang="ru-RU" sz="2000" dirty="0"/>
              <a:t>Налог на имущество, </a:t>
            </a:r>
            <a:r>
              <a:rPr lang="ru-RU" sz="2000" dirty="0" smtClean="0"/>
              <a:t>норматив </a:t>
            </a:r>
            <a:r>
              <a:rPr lang="ru-RU" sz="2000" dirty="0"/>
              <a:t>отчисления 100%</a:t>
            </a:r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v>Налог на имущество</c:v>
          </c:tx>
          <c:dLbls>
            <c:dLbl>
              <c:idx val="2"/>
              <c:layout>
                <c:manualLayout>
                  <c:x val="0"/>
                  <c:y val="-2.5481667184629811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4383,8</a:t>
                    </a:r>
                    <a:r>
                      <a:rPr lang="ru-RU" dirty="0" smtClean="0"/>
                      <a:t> тыс.руб.</a:t>
                    </a:r>
                    <a:endParaRPr lang="en-US" dirty="0"/>
                  </a:p>
                </c:rich>
              </c:tx>
              <c:showVal val="1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mtClean="0"/>
                      <a:t>3992,1</a:t>
                    </a:r>
                    <a:r>
                      <a:rPr lang="ru-RU" smtClean="0"/>
                      <a:t> тыс.руб.</a:t>
                    </a:r>
                    <a:endParaRPr lang="en-US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showVal val="1"/>
          </c:dLbls>
          <c:cat>
            <c:strRef>
              <c:f>Лист1!$B$3:$E$3</c:f>
              <c:strCache>
                <c:ptCount val="4"/>
                <c:pt idx="2">
                  <c:v>2019г.</c:v>
                </c:pt>
                <c:pt idx="3">
                  <c:v>2020 г</c:v>
                </c:pt>
              </c:strCache>
            </c:strRef>
          </c:cat>
          <c:val>
            <c:numRef>
              <c:f>Лист1!$B$6:$E$6</c:f>
              <c:numCache>
                <c:formatCode>General</c:formatCode>
                <c:ptCount val="4"/>
                <c:pt idx="2" formatCode="0.0">
                  <c:v>4383.8340599999992</c:v>
                </c:pt>
                <c:pt idx="3" formatCode="0.0">
                  <c:v>3992.1</c:v>
                </c:pt>
              </c:numCache>
            </c:numRef>
          </c:val>
        </c:ser>
        <c:axId val="71550464"/>
        <c:axId val="71552000"/>
      </c:barChart>
      <c:catAx>
        <c:axId val="71550464"/>
        <c:scaling>
          <c:orientation val="minMax"/>
        </c:scaling>
        <c:axPos val="b"/>
        <c:tickLblPos val="nextTo"/>
        <c:crossAx val="71552000"/>
        <c:crosses val="autoZero"/>
        <c:auto val="1"/>
        <c:lblAlgn val="ctr"/>
        <c:lblOffset val="100"/>
      </c:catAx>
      <c:valAx>
        <c:axId val="71552000"/>
        <c:scaling>
          <c:orientation val="minMax"/>
        </c:scaling>
        <c:axPos val="l"/>
        <c:majorGridlines/>
        <c:numFmt formatCode="General" sourceLinked="1"/>
        <c:tickLblPos val="nextTo"/>
        <c:crossAx val="71550464"/>
        <c:crosses val="autoZero"/>
        <c:crossBetween val="between"/>
      </c:valAx>
    </c:plotArea>
    <c:legend>
      <c:legendPos val="r"/>
      <c:layout/>
    </c:legend>
    <c:plotVisOnly val="1"/>
  </c:chart>
  <c:spPr>
    <a:solidFill>
      <a:srgbClr val="4F81BD">
        <a:lumMod val="40000"/>
        <a:lumOff val="60000"/>
      </a:srgbClr>
    </a:solidFill>
  </c:spPr>
  <c:txPr>
    <a:bodyPr/>
    <a:lstStyle/>
    <a:p>
      <a:pPr>
        <a:defRPr sz="1200">
          <a:solidFill>
            <a:schemeClr val="tx2">
              <a:lumMod val="75000"/>
            </a:schemeClr>
          </a:solidFill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0"/>
  <c:chart>
    <c:title>
      <c:tx>
        <c:rich>
          <a:bodyPr/>
          <a:lstStyle/>
          <a:p>
            <a:pPr>
              <a:defRPr sz="200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r>
              <a:rPr lang="ru-RU" sz="2000">
                <a:solidFill>
                  <a:schemeClr val="tx2">
                    <a:lumMod val="75000"/>
                  </a:schemeClr>
                </a:solidFill>
              </a:rPr>
              <a:t>Единый сельскохозяйственный налог,норматив отчисления 50%</a:t>
            </a:r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v>ЕСХН</c:v>
          </c:tx>
          <c:dLbls>
            <c:dLbl>
              <c:idx val="2"/>
              <c:layout>
                <c:manualLayout>
                  <c:x val="-0.11691542288557213"/>
                  <c:y val="3.582089552238806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1719,3</a:t>
                    </a:r>
                    <a:r>
                      <a:rPr lang="ru-RU" dirty="0" smtClean="0"/>
                      <a:t> тыс.руб.</a:t>
                    </a:r>
                    <a:endParaRPr lang="en-US" dirty="0"/>
                  </a:p>
                </c:rich>
              </c:tx>
              <c:showVal val="1"/>
            </c:dLbl>
            <c:dLbl>
              <c:idx val="3"/>
              <c:layout>
                <c:manualLayout>
                  <c:x val="-5.0925925925925923E-2"/>
                  <c:y val="-1.4562518654362758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5084,8</a:t>
                    </a:r>
                    <a:r>
                      <a:rPr lang="ru-RU" dirty="0" smtClean="0"/>
                      <a:t> тыс.руб.</a:t>
                    </a:r>
                    <a:endParaRPr lang="en-US" dirty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1800" b="1">
                    <a:solidFill>
                      <a:schemeClr val="tx2">
                        <a:lumMod val="75000"/>
                      </a:schemeClr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Лист1!$B$3:$E$3</c:f>
              <c:strCache>
                <c:ptCount val="4"/>
                <c:pt idx="2">
                  <c:v>2019г.</c:v>
                </c:pt>
                <c:pt idx="3">
                  <c:v>2020 г</c:v>
                </c:pt>
              </c:strCache>
            </c:strRef>
          </c:cat>
          <c:val>
            <c:numRef>
              <c:f>Лист1!$B$7:$E$7</c:f>
              <c:numCache>
                <c:formatCode>General</c:formatCode>
                <c:ptCount val="4"/>
                <c:pt idx="2" formatCode="0.0">
                  <c:v>1719.3070500000001</c:v>
                </c:pt>
                <c:pt idx="3" formatCode="0.0">
                  <c:v>5084.8</c:v>
                </c:pt>
              </c:numCache>
            </c:numRef>
          </c:val>
        </c:ser>
        <c:axId val="72052096"/>
        <c:axId val="72074368"/>
      </c:barChart>
      <c:catAx>
        <c:axId val="72052096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72074368"/>
        <c:crosses val="autoZero"/>
        <c:auto val="1"/>
        <c:lblAlgn val="ctr"/>
        <c:lblOffset val="100"/>
      </c:catAx>
      <c:valAx>
        <c:axId val="72074368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72052096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b="1">
              <a:solidFill>
                <a:schemeClr val="tx2">
                  <a:lumMod val="75000"/>
                </a:schemeClr>
              </a:solidFill>
            </a:defRPr>
          </a:pPr>
          <a:endParaRPr lang="ru-RU"/>
        </a:p>
      </c:txPr>
    </c:legend>
    <c:plotVisOnly val="1"/>
  </c:chart>
  <c:spPr>
    <a:solidFill>
      <a:srgbClr val="4F81BD">
        <a:lumMod val="40000"/>
        <a:lumOff val="60000"/>
      </a:srgbClr>
    </a:solidFill>
  </c:sp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1"/>
  <c:chart>
    <c:title>
      <c:layout/>
      <c:txPr>
        <a:bodyPr/>
        <a:lstStyle/>
        <a:p>
          <a:pPr>
            <a:defRPr sz="200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title>
    <c:plotArea>
      <c:layout/>
      <c:barChart>
        <c:barDir val="col"/>
        <c:grouping val="clustered"/>
        <c:ser>
          <c:idx val="0"/>
          <c:order val="0"/>
          <c:tx>
            <c:v>АКЦИЗЫ</c:v>
          </c:tx>
          <c:spPr>
            <a:solidFill>
              <a:schemeClr val="accent2">
                <a:lumMod val="60000"/>
                <a:lumOff val="40000"/>
              </a:schemeClr>
            </a:solidFill>
          </c:spPr>
          <c:dLbls>
            <c:dLbl>
              <c:idx val="2"/>
              <c:layout>
                <c:manualLayout>
                  <c:x val="-0.15432098765432117"/>
                  <c:y val="7.2614689211645767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8804,2</a:t>
                    </a:r>
                    <a:r>
                      <a:rPr lang="ru-RU" dirty="0" smtClean="0"/>
                      <a:t> тыс.руб.</a:t>
                    </a:r>
                    <a:endParaRPr lang="en-US" dirty="0"/>
                  </a:p>
                </c:rich>
              </c:tx>
              <c:showVal val="1"/>
            </c:dLbl>
            <c:dLbl>
              <c:idx val="3"/>
              <c:layout>
                <c:manualLayout>
                  <c:x val="-5.8333333333333431E-2"/>
                  <c:y val="-2.9927553776959635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8172,5</a:t>
                    </a:r>
                    <a:r>
                      <a:rPr lang="ru-RU" dirty="0" smtClean="0"/>
                      <a:t> тыс.руб.</a:t>
                    </a:r>
                    <a:endParaRPr lang="en-US" dirty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1800" b="1">
                    <a:solidFill>
                      <a:schemeClr val="tx2">
                        <a:lumMod val="75000"/>
                      </a:schemeClr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Лист1!$B$3:$E$3</c:f>
              <c:strCache>
                <c:ptCount val="4"/>
                <c:pt idx="2">
                  <c:v>2019г.</c:v>
                </c:pt>
                <c:pt idx="3">
                  <c:v>2020 г</c:v>
                </c:pt>
              </c:strCache>
            </c:strRef>
          </c:cat>
          <c:val>
            <c:numRef>
              <c:f>Лист1!$B$8:$E$8</c:f>
              <c:numCache>
                <c:formatCode>General</c:formatCode>
                <c:ptCount val="4"/>
                <c:pt idx="2" formatCode="0.0">
                  <c:v>8804.1660999999858</c:v>
                </c:pt>
                <c:pt idx="3" formatCode="0.0">
                  <c:v>8172.5</c:v>
                </c:pt>
              </c:numCache>
            </c:numRef>
          </c:val>
        </c:ser>
        <c:axId val="72099328"/>
        <c:axId val="72100864"/>
      </c:barChart>
      <c:catAx>
        <c:axId val="72099328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72100864"/>
        <c:crosses val="autoZero"/>
        <c:auto val="1"/>
        <c:lblAlgn val="ctr"/>
        <c:lblOffset val="100"/>
      </c:catAx>
      <c:valAx>
        <c:axId val="72100864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2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72099328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b="1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spPr>
    <a:solidFill>
      <a:srgbClr val="4F81BD">
        <a:lumMod val="40000"/>
        <a:lumOff val="60000"/>
      </a:srgbClr>
    </a:solidFill>
  </c:sp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D476AB-587E-4FEF-9979-8C74A954FCB4}" type="datetimeFigureOut">
              <a:rPr lang="ru-RU" smtClean="0"/>
              <a:pPr/>
              <a:t>05.02.2021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668A45-0DF4-4DB9-B56A-EAF2A87D30A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05.02.2021</a:t>
            </a:fld>
            <a:endParaRPr lang="ru-RU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05.02.2021</a:t>
            </a:fld>
            <a:endParaRPr lang="ru-RU" dirty="0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9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  <p:sldLayoutId id="2147484076" r:id="rId8"/>
    <p:sldLayoutId id="2147484077" r:id="rId9"/>
    <p:sldLayoutId id="2147484078" r:id="rId10"/>
    <p:sldLayoutId id="214748407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082354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700" b="1" spc="50" dirty="0" smtClean="0">
                <a:ln w="11430"/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Ежегодный отчет</a:t>
            </a:r>
            <a:br>
              <a:rPr lang="ru-RU" sz="2700" b="1" spc="50" dirty="0" smtClean="0">
                <a:ln w="11430"/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spc="50" dirty="0" smtClean="0">
                <a:ln w="11430"/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Главы Старотитаровского сельского поселения Темрюкского района о результатах своей деятельности и деятельности администрации Старотитаровского сельского поселения Темрюкского района за 2020 год</a:t>
            </a:r>
            <a:r>
              <a:rPr lang="ru-RU" sz="4400" spc="50" dirty="0" smtClean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4400" spc="50" dirty="0" smtClean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dirty="0">
              <a:ln w="11430"/>
              <a:solidFill>
                <a:schemeClr val="accent1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Picture 2" descr="C:\Documents and Settings\1\Рабочий стол\Flag_of_Starotitarovskoe_(Krasnodar_krai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2852936"/>
            <a:ext cx="6264696" cy="3446794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9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115328" cy="72008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Неналоговые Доходы бюджета</a:t>
            </a:r>
            <a:b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на 2021 год: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571472" y="1412775"/>
          <a:ext cx="8572528" cy="46609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86264"/>
                <a:gridCol w="4286264"/>
              </a:tblGrid>
              <a:tr h="778419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показателей</a:t>
                      </a:r>
                      <a:endParaRPr lang="ru-RU" sz="18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Сумма,</a:t>
                      </a:r>
                      <a:r>
                        <a:rPr lang="ru-RU" sz="1800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тыс.руб.</a:t>
                      </a:r>
                      <a:endParaRPr lang="ru-RU" sz="18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030125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Доходы получаемые в виде арендной платы, а также средства от продажи права на заключение договоров </a:t>
                      </a:r>
                    </a:p>
                    <a:p>
                      <a:r>
                        <a:rPr lang="ru-RU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аренды за земли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44,6</a:t>
                      </a:r>
                      <a:endParaRPr lang="ru-RU" sz="16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05436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Доходы от сдачи в аренду имущества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465,6</a:t>
                      </a:r>
                      <a:endParaRPr lang="ru-RU" sz="16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90116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Прибыль МУПов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43,2</a:t>
                      </a:r>
                      <a:endParaRPr lang="ru-RU" sz="16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50910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Штрафы, санкции, возмещение ущерба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203,8</a:t>
                      </a:r>
                      <a:endParaRPr lang="ru-RU" sz="16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90116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Прочие</a:t>
                      </a:r>
                      <a:r>
                        <a:rPr lang="ru-RU" sz="1600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поступления от использования имущества</a:t>
                      </a:r>
                      <a:endParaRPr lang="ru-RU" sz="16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51,8</a:t>
                      </a:r>
                      <a:endParaRPr lang="ru-RU" sz="16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90116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Доходы от реализации имущества</a:t>
                      </a:r>
                      <a:endParaRPr lang="ru-RU" sz="16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20,0</a:t>
                      </a:r>
                      <a:endParaRPr lang="ru-RU" sz="16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611560" y="6237312"/>
          <a:ext cx="8532440" cy="432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66220"/>
                <a:gridCol w="4266220"/>
              </a:tblGrid>
              <a:tr h="432048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accent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  <a:endParaRPr lang="ru-RU" sz="1600" dirty="0">
                        <a:solidFill>
                          <a:schemeClr val="accent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829,0</a:t>
                      </a:r>
                      <a:endParaRPr lang="ru-RU" sz="16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115328" cy="72008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Безвозмездные поступления</a:t>
            </a:r>
            <a:endParaRPr lang="ru-RU" sz="3200" b="1" dirty="0">
              <a:solidFill>
                <a:schemeClr val="accent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67544" y="1484784"/>
          <a:ext cx="8321008" cy="38878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60504"/>
                <a:gridCol w="4160504"/>
              </a:tblGrid>
              <a:tr h="778419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показателей</a:t>
                      </a:r>
                      <a:endParaRPr lang="ru-RU" sz="18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Сумма,</a:t>
                      </a:r>
                      <a:r>
                        <a:rPr lang="ru-RU" sz="1800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тыс.руб.</a:t>
                      </a:r>
                      <a:endParaRPr lang="ru-RU" sz="18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030125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Дотации</a:t>
                      </a:r>
                      <a:r>
                        <a:rPr lang="ru-RU" sz="1600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на выравнивание бюджетной обеспеченности</a:t>
                      </a:r>
                      <a:endParaRPr lang="ru-RU" sz="1600" b="1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ru-RU" sz="1600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962,9</a:t>
                      </a:r>
                      <a:endParaRPr lang="ru-RU" sz="16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05436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Субвенции</a:t>
                      </a:r>
                      <a:r>
                        <a:rPr lang="ru-RU" sz="1600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на осуществление первичного воинского учета</a:t>
                      </a:r>
                      <a:endParaRPr lang="ru-RU" sz="1600" b="1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486,1</a:t>
                      </a:r>
                      <a:endParaRPr lang="ru-RU" sz="16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90116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Субвенции</a:t>
                      </a:r>
                      <a:r>
                        <a:rPr lang="ru-RU" sz="1600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на выполнение передаваемых полномочий ( административные комиссии)</a:t>
                      </a:r>
                      <a:endParaRPr lang="ru-RU" sz="1600" b="1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7,6</a:t>
                      </a:r>
                      <a:endParaRPr lang="ru-RU" sz="16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50910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Прочие</a:t>
                      </a:r>
                      <a:r>
                        <a:rPr lang="ru-RU" sz="1600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межбюджетные трансферты</a:t>
                      </a:r>
                      <a:endParaRPr lang="ru-RU" sz="1600" b="1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7656,1</a:t>
                      </a:r>
                      <a:endParaRPr lang="ru-RU" sz="16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467544" y="5661248"/>
          <a:ext cx="8208912" cy="10081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04456"/>
                <a:gridCol w="4104456"/>
              </a:tblGrid>
              <a:tr h="1008112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  <a:endParaRPr lang="ru-RU" sz="18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r>
                        <a:rPr lang="ru-RU" sz="18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112,7</a:t>
                      </a:r>
                      <a:endParaRPr lang="ru-RU" sz="18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Расходы бюджета</a:t>
            </a:r>
            <a:b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Старотитаровского сельского поселения</a:t>
            </a:r>
            <a:b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Темрюкского района за 2020 год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3" descr="C:\Documents and Settings\1\Рабочий стол\Отчет главы\0364c138927cc3d8775336e1bc3d3ee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4581128"/>
            <a:ext cx="3995936" cy="2276872"/>
          </a:xfrm>
          <a:prstGeom prst="rect">
            <a:avLst/>
          </a:prstGeom>
          <a:noFill/>
        </p:spPr>
      </p:pic>
      <p:pic>
        <p:nvPicPr>
          <p:cNvPr id="11" name="Picture 4" descr="http://www.temryuk.ru/upload/iblock/b12/b127844cc065f9bb4a2ac3f3e6b0a8d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293096"/>
            <a:ext cx="3275856" cy="2564904"/>
          </a:xfrm>
          <a:prstGeom prst="rect">
            <a:avLst/>
          </a:prstGeom>
          <a:noFill/>
        </p:spPr>
      </p:pic>
      <p:pic>
        <p:nvPicPr>
          <p:cNvPr id="12" name="Picture 4" descr="C:\Documents and Settings\1\Рабочий стол\ДОКУМЕНТЫ 2020\Отчет главы\Отчет главы за 2019 год\IMG-20200211-WA00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916832"/>
            <a:ext cx="5148064" cy="2664296"/>
          </a:xfrm>
          <a:prstGeom prst="rect">
            <a:avLst/>
          </a:prstGeom>
          <a:noFill/>
        </p:spPr>
      </p:pic>
      <p:pic>
        <p:nvPicPr>
          <p:cNvPr id="14" name="Picture 2" descr="http://www.temryuk.ru/upload/iblock/7af/7af669405d31b0e4c7307bfed870cb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064" y="1916832"/>
            <a:ext cx="3995936" cy="2664296"/>
          </a:xfrm>
          <a:prstGeom prst="rect">
            <a:avLst/>
          </a:prstGeom>
          <a:noFill/>
        </p:spPr>
      </p:pic>
      <p:pic>
        <p:nvPicPr>
          <p:cNvPr id="9" name="Picture 6" descr="C:\Documents and Settings\1\Рабочий стол\ДОКУМЕНТЫ 2020\Отчет главы\Отчет главы за 2019 год\фото для отчета\d6dbfa7c-0c0f-41ac-b54f-8b8dce9b06f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849" y="4581128"/>
            <a:ext cx="1944216" cy="22768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620686"/>
          <a:ext cx="8363272" cy="59604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0818"/>
                <a:gridCol w="2090818"/>
                <a:gridCol w="2090818"/>
                <a:gridCol w="2090818"/>
              </a:tblGrid>
              <a:tr h="662459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показателей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r>
                        <a:rPr lang="ru-RU" sz="1800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2020 </a:t>
                      </a:r>
                    </a:p>
                    <a:p>
                      <a:pPr algn="ctr"/>
                      <a:r>
                        <a:rPr lang="ru-RU" sz="1800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года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 2020 </a:t>
                      </a:r>
                    </a:p>
                    <a:p>
                      <a:pPr algn="ctr"/>
                      <a:r>
                        <a:rPr 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года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Исполнение</a:t>
                      </a:r>
                      <a:r>
                        <a:rPr lang="ru-RU" sz="1800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плана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599367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Расходы всего, в том числе (тыс.руб.)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64 485,0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59 877,0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93 %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22352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Общегосударственные вопросы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21 128,6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20 530,4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0,98%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47112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Национальная оборона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486,1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486,1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7606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Национальная безопасность и правоохранительная деятельность</a:t>
                      </a:r>
                      <a:b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892,2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892,1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0440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Национальная экономика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12 634,3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12 191,3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0,97%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3194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Жилищно-коммунальное хозяйство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7 024,5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7 024,2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3194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Образование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24,9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24,9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328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Культура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13 578,8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13 466,4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88032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Социальная политика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348,2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348,1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28816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Массовый спорт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8 361,7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smtClean="0">
                          <a:latin typeface="Times New Roman" pitchFamily="18" charset="0"/>
                          <a:cs typeface="Times New Roman" pitchFamily="18" charset="0"/>
                        </a:rPr>
                        <a:t>4 907,8</a:t>
                      </a:r>
                      <a:endParaRPr lang="ru-RU" sz="16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0,59%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3194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Обслуживание муниципального долга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5,8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5,8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вал 6"/>
          <p:cNvSpPr/>
          <p:nvPr/>
        </p:nvSpPr>
        <p:spPr>
          <a:xfrm>
            <a:off x="2699792" y="548680"/>
            <a:ext cx="3888432" cy="1196752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Общегосударственные вопросы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7504" y="1988840"/>
            <a:ext cx="2714612" cy="1008112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Обеспечение деят-ти администрации</a:t>
            </a:r>
          </a:p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6 460,6 тыс.руб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  <a:endParaRPr lang="ru-RU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51520" y="3356992"/>
            <a:ext cx="2571768" cy="1215586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Обеспечение функций МКУ</a:t>
            </a:r>
          </a:p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10 726,5тыс.руб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  <a:endParaRPr lang="ru-RU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444208" y="1916832"/>
            <a:ext cx="2520280" cy="1008112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Мат.тех.обеспечение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284,6  тыс.руб.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51520" y="5085184"/>
            <a:ext cx="2555776" cy="107157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Поддержка ТОС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325,5 тыс.руб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516216" y="3284984"/>
            <a:ext cx="2448272" cy="1224136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ИКТ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1 125,3 тыс.руб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endParaRPr lang="ru-RU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715140" y="5013176"/>
            <a:ext cx="2321356" cy="108012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Празд. мероприятия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81,1 тыс.руб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635896" y="2204864"/>
            <a:ext cx="2143140" cy="857256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Доступная среда  для инвалидов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1,6 тыс.руб. 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635896" y="3429000"/>
            <a:ext cx="2214578" cy="108012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Оформление и оценка имущества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8,0 тыс.руб</a:t>
            </a:r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3491880" y="5013176"/>
            <a:ext cx="2520280" cy="107157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Энергосбережение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2,8  тыс.руб.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Стрелка вниз 22"/>
          <p:cNvSpPr/>
          <p:nvPr/>
        </p:nvSpPr>
        <p:spPr>
          <a:xfrm>
            <a:off x="4499992" y="1772816"/>
            <a:ext cx="504056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низ 24"/>
          <p:cNvSpPr/>
          <p:nvPr/>
        </p:nvSpPr>
        <p:spPr>
          <a:xfrm>
            <a:off x="7596336" y="2924944"/>
            <a:ext cx="360040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 вниз 25"/>
          <p:cNvSpPr/>
          <p:nvPr/>
        </p:nvSpPr>
        <p:spPr>
          <a:xfrm>
            <a:off x="1259632" y="3068960"/>
            <a:ext cx="288032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трелка вниз 27"/>
          <p:cNvSpPr/>
          <p:nvPr/>
        </p:nvSpPr>
        <p:spPr>
          <a:xfrm>
            <a:off x="1331640" y="4653136"/>
            <a:ext cx="288032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трелка вниз 32"/>
          <p:cNvSpPr/>
          <p:nvPr/>
        </p:nvSpPr>
        <p:spPr>
          <a:xfrm>
            <a:off x="4572000" y="3140968"/>
            <a:ext cx="360040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трелка вниз 33"/>
          <p:cNvSpPr/>
          <p:nvPr/>
        </p:nvSpPr>
        <p:spPr>
          <a:xfrm>
            <a:off x="4644008" y="4653136"/>
            <a:ext cx="288032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трелка вниз 34"/>
          <p:cNvSpPr/>
          <p:nvPr/>
        </p:nvSpPr>
        <p:spPr>
          <a:xfrm>
            <a:off x="7596336" y="4581128"/>
            <a:ext cx="360040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s://kartinkinaden.ru/uploads/posts/2020-07/1593801766_70-p-fon-khaki-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Овал 4"/>
          <p:cNvSpPr/>
          <p:nvPr/>
        </p:nvSpPr>
        <p:spPr>
          <a:xfrm>
            <a:off x="928662" y="2636912"/>
            <a:ext cx="7572428" cy="4006798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Обеспечение первичного воинского учета на территориях, где отсутствуют военные комиссариаты</a:t>
            </a:r>
          </a:p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486,1 тыс.руб</a:t>
            </a: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1643042" y="214290"/>
            <a:ext cx="6286544" cy="148651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НАЦИОНАЛЬНАЯ ОБОРОНА</a:t>
            </a:r>
            <a:endParaRPr lang="ru-RU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  <a:alpha val="7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 descr="https://www.vladtime.ru/uploads/posts/2017-02/1486658644_0c9decc6d6bd4da9a4d60424b3e35de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2564904"/>
            <a:ext cx="3995936" cy="2448272"/>
          </a:xfrm>
          <a:prstGeom prst="rect">
            <a:avLst/>
          </a:prstGeom>
          <a:noFill/>
        </p:spPr>
      </p:pic>
      <p:pic>
        <p:nvPicPr>
          <p:cNvPr id="10244" name="Picture 4" descr="http://tamala.pnzreg.ru/upload/iblock/e8e/e8e826cbd9113fe50b703bd46620f1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5013176"/>
            <a:ext cx="3995936" cy="1844824"/>
          </a:xfrm>
          <a:prstGeom prst="rect">
            <a:avLst/>
          </a:prstGeom>
          <a:noFill/>
        </p:spPr>
      </p:pic>
      <p:pic>
        <p:nvPicPr>
          <p:cNvPr id="10242" name="Picture 2" descr="https://i.mycdn.me/i?r=AzEPZsRbOZEKgBhR0XGMT1RkIu5a6PwNWeNDl1nnuVk2-6aKTM5SRkZCeTgDn6uOyi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0"/>
            <a:ext cx="3995936" cy="2636912"/>
          </a:xfrm>
          <a:prstGeom prst="rect">
            <a:avLst/>
          </a:prstGeom>
          <a:noFill/>
        </p:spPr>
      </p:pic>
      <p:sp>
        <p:nvSpPr>
          <p:cNvPr id="9" name="Овал 8"/>
          <p:cNvSpPr/>
          <p:nvPr/>
        </p:nvSpPr>
        <p:spPr>
          <a:xfrm>
            <a:off x="467544" y="116632"/>
            <a:ext cx="4176464" cy="1643074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Национальная безопасность и правоохранительная деятельность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827584" y="3717032"/>
            <a:ext cx="3744416" cy="1512168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Обеспечение безопасности населения</a:t>
            </a:r>
          </a:p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665,5 тыс. руб.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827584" y="5417840"/>
            <a:ext cx="3816424" cy="1440160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Пожарная безопасность</a:t>
            </a:r>
          </a:p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104,2 тыс. руб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755576" y="1988840"/>
            <a:ext cx="3714776" cy="1569356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Поддержка ДНД</a:t>
            </a:r>
          </a:p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122,4  тыс . руб.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140968"/>
            <a:ext cx="4572000" cy="371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40968"/>
            <a:ext cx="5039544" cy="371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Овал 3"/>
          <p:cNvSpPr/>
          <p:nvPr/>
        </p:nvSpPr>
        <p:spPr>
          <a:xfrm>
            <a:off x="2627784" y="1988840"/>
            <a:ext cx="3672408" cy="1008112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12 171,3 тыс.рублей</a:t>
            </a:r>
          </a:p>
          <a:p>
            <a:pPr algn="ctr"/>
            <a:endParaRPr lang="ru-RU" sz="32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1691680" y="260648"/>
            <a:ext cx="5572164" cy="1215752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Дорожный фонд</a:t>
            </a:r>
          </a:p>
          <a:p>
            <a:pPr algn="ctr"/>
            <a:endParaRPr lang="ru-RU" sz="32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Стрелка вниз 14"/>
          <p:cNvSpPr/>
          <p:nvPr/>
        </p:nvSpPr>
        <p:spPr>
          <a:xfrm>
            <a:off x="4283968" y="1556792"/>
            <a:ext cx="360040" cy="360040"/>
          </a:xfrm>
          <a:prstGeom prst="down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Picture 3" descr="C:\Users\User\Desktop\iS5te3TfPrg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52936"/>
            <a:ext cx="4427984" cy="4005064"/>
          </a:xfrm>
          <a:prstGeom prst="rect">
            <a:avLst/>
          </a:prstGeom>
          <a:noFill/>
        </p:spPr>
      </p:pic>
      <p:pic>
        <p:nvPicPr>
          <p:cNvPr id="1027" name="Picture 3" descr="C:\Users\User\Desktop\Безымянныйа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80728"/>
            <a:ext cx="4427984" cy="2534405"/>
          </a:xfrm>
          <a:prstGeom prst="rect">
            <a:avLst/>
          </a:prstGeom>
          <a:noFill/>
        </p:spPr>
      </p:pic>
      <p:pic>
        <p:nvPicPr>
          <p:cNvPr id="1026" name="Picture 2" descr="C:\Users\User\Desktop\ОТЧЕТ ГЛАВЫ 2020\Безымянныйого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7" y="980728"/>
            <a:ext cx="4788024" cy="5877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1619672" y="404664"/>
            <a:ext cx="6167038" cy="1428760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Жилищно-коммунальное хозяйство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827584" y="2348880"/>
            <a:ext cx="2664296" cy="1800200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Водоснабжение, водоотведение</a:t>
            </a:r>
          </a:p>
          <a:p>
            <a:pPr algn="ctr"/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(ремонт наружных сетей водоснабжения и КНС)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106,2 тыс.руб.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580112" y="2348880"/>
            <a:ext cx="2932378" cy="1800200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Инженерная инфраструктура для зем. участков для  многодетных семей</a:t>
            </a:r>
          </a:p>
          <a:p>
            <a:pPr algn="ctr"/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(разработка тех.планов)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148,5 тыс. руб.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Стрелка вниз 14"/>
          <p:cNvSpPr/>
          <p:nvPr/>
        </p:nvSpPr>
        <p:spPr>
          <a:xfrm>
            <a:off x="1763688" y="1484784"/>
            <a:ext cx="432048" cy="864096"/>
          </a:xfrm>
          <a:prstGeom prst="down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низ 18"/>
          <p:cNvSpPr/>
          <p:nvPr/>
        </p:nvSpPr>
        <p:spPr>
          <a:xfrm>
            <a:off x="7164288" y="1556792"/>
            <a:ext cx="360040" cy="792088"/>
          </a:xfrm>
          <a:prstGeom prst="down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Picture 2" descr="C:\Documents and Settings\1\Рабочий стол\ДОКУМЕНТЫ 2020\Отчет главы\Отчет главы за 2019 год\многодетные электроснабжение\4b035eb6-f20b-429f-ad95-b01af61fa7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4221088"/>
            <a:ext cx="4500562" cy="2636912"/>
          </a:xfrm>
          <a:prstGeom prst="rect">
            <a:avLst/>
          </a:prstGeom>
          <a:noFill/>
        </p:spPr>
      </p:pic>
      <p:pic>
        <p:nvPicPr>
          <p:cNvPr id="12" name="Picture 3" descr="C:\Documents and Settings\1\Рабочий стол\ДОКУМЕНТЫ 2020\Отчет главы\Отчет главы за 2019 год\многодетные электроснабжение\37df84a6-667c-4fec-b2ce-b940c0dcc1a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4221088"/>
            <a:ext cx="4714876" cy="26369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115328" cy="1368152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Доходы бюджета</a:t>
            </a:r>
            <a:b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Старотитаровского сельского поселения</a:t>
            </a:r>
            <a:b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Темрюкского района за 2020 год</a:t>
            </a:r>
            <a:b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solidFill>
                <a:schemeClr val="accent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571473" y="1804056"/>
          <a:ext cx="7816952" cy="4578899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1954238"/>
                <a:gridCol w="1954238"/>
                <a:gridCol w="1954238"/>
                <a:gridCol w="1954238"/>
              </a:tblGrid>
              <a:tr h="550710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показателей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r>
                        <a:rPr lang="ru-RU" sz="1800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2020 </a:t>
                      </a:r>
                    </a:p>
                    <a:p>
                      <a:pPr algn="ctr"/>
                      <a:r>
                        <a:rPr lang="ru-RU" sz="1800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года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 2020 </a:t>
                      </a:r>
                    </a:p>
                    <a:p>
                      <a:pPr algn="ctr"/>
                      <a:r>
                        <a:rPr 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года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Исполнение</a:t>
                      </a:r>
                      <a:r>
                        <a:rPr lang="ru-RU" sz="1800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плана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33743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Доходы бюджета всего, в т.ч.:</a:t>
                      </a:r>
                    </a:p>
                    <a:p>
                      <a:endParaRPr lang="ru-RU" sz="1800" b="1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61 633,4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62 288,6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101%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9826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Налоговые</a:t>
                      </a:r>
                      <a:r>
                        <a:rPr lang="ru-RU" sz="1800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и неналоговые доходы</a:t>
                      </a:r>
                      <a:endParaRPr lang="ru-RU" sz="1800" b="1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800" b="1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51 520,7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52 175,9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102,%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1033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Безвозмездные поступления</a:t>
                      </a:r>
                    </a:p>
                    <a:p>
                      <a:endParaRPr lang="ru-RU" sz="1800" b="1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10 112,7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10 112,7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98261">
                <a:tc>
                  <a:txBody>
                    <a:bodyPr/>
                    <a:lstStyle/>
                    <a:p>
                      <a:endParaRPr lang="ru-RU" sz="16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8" name="Picture 8" descr="C:\Users\User\Desktop\Screenshot_2020-10-08 СТАРОТИТАРОВСКАЯ ( starotitarovskaya_sp) • Фото и видео в Instagra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3140968"/>
            <a:ext cx="2736304" cy="3717032"/>
          </a:xfrm>
          <a:prstGeom prst="rect">
            <a:avLst/>
          </a:prstGeom>
          <a:noFill/>
        </p:spPr>
      </p:pic>
      <p:pic>
        <p:nvPicPr>
          <p:cNvPr id="15" name="Picture 6" descr="C:\Documents and Settings\1\Рабочий стол\ДОКУМЕНТЫ 2020\Отчет главы\Отчет главы за 2019 год\фото для отчета\фото сквер\bb7babd2-4ce8-417d-9356-679254a1dcf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716016" cy="3140968"/>
          </a:xfrm>
          <a:prstGeom prst="rect">
            <a:avLst/>
          </a:prstGeom>
          <a:noFill/>
        </p:spPr>
      </p:pic>
      <p:pic>
        <p:nvPicPr>
          <p:cNvPr id="56329" name="Picture 9" descr="C:\Users\User\Downloads\Screenshot_2020-10-08 СТАРОТИТАРОВСКАЯ ( starotitarovskaya_sp) • Фото и видео в Instagram(1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140968"/>
            <a:ext cx="3059832" cy="3717032"/>
          </a:xfrm>
          <a:prstGeom prst="rect">
            <a:avLst/>
          </a:prstGeom>
          <a:noFill/>
        </p:spPr>
      </p:pic>
      <p:pic>
        <p:nvPicPr>
          <p:cNvPr id="56327" name="Picture 7" descr="C:\Users\User\Desktop\СТАРОТИТАРОВСКАЯ в Instagram «Прискакали с полей»_files\106265127_604115960534826_3945468137518469297_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40660" y="3154660"/>
            <a:ext cx="3703340" cy="3703340"/>
          </a:xfrm>
          <a:prstGeom prst="rect">
            <a:avLst/>
          </a:prstGeom>
          <a:noFill/>
        </p:spPr>
      </p:pic>
      <p:pic>
        <p:nvPicPr>
          <p:cNvPr id="12" name="Picture 4" descr="C:\Documents and Settings\1\Рабочий стол\ДОКУМЕНТЫ 2020\Отчет главы\Отчет главы за 2019 год\фото для отчета\фото парк\f326947c-95a7-46a4-9ceb-fd57fd2527ab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4337" y="0"/>
            <a:ext cx="4429663" cy="3140968"/>
          </a:xfrm>
          <a:prstGeom prst="rect">
            <a:avLst/>
          </a:prstGeom>
          <a:noFill/>
        </p:spPr>
      </p:pic>
      <p:sp>
        <p:nvSpPr>
          <p:cNvPr id="5" name="Скругленный прямоугольник 4"/>
          <p:cNvSpPr/>
          <p:nvPr/>
        </p:nvSpPr>
        <p:spPr>
          <a:xfrm>
            <a:off x="2915816" y="2060848"/>
            <a:ext cx="3456384" cy="1368152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Благоустройство</a:t>
            </a:r>
          </a:p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6 084, 7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тыс.руб.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6322" name="AutoShape 2" descr="Photo by СТАРОТИТАРОВСКАЯ on June 29, 2020. На изображении может находиться: дерево, небо, на улице и природа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6324" name="AutoShape 4" descr="Photo by СТАРОТИТАРОВСКАЯ on June 29, 2020. На изображении может находиться: дерево, небо, на улице и природа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2699792" y="0"/>
            <a:ext cx="3672408" cy="1512168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БЛАГОУСТРОЙСТВО</a:t>
            </a:r>
            <a:endParaRPr lang="ru-RU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Стрелка вниз 18"/>
          <p:cNvSpPr/>
          <p:nvPr/>
        </p:nvSpPr>
        <p:spPr>
          <a:xfrm>
            <a:off x="4499992" y="1484784"/>
            <a:ext cx="288032" cy="576064"/>
          </a:xfrm>
          <a:prstGeom prst="down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E:\фото 2020\Посадка деревьев 2020\IMG_23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60848"/>
            <a:ext cx="6876256" cy="4797152"/>
          </a:xfrm>
          <a:prstGeom prst="rect">
            <a:avLst/>
          </a:prstGeom>
          <a:noFill/>
        </p:spPr>
      </p:pic>
      <p:pic>
        <p:nvPicPr>
          <p:cNvPr id="41989" name="Picture 5" descr="C:\Users\User\Desktop\IMG_23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52516" y="2060848"/>
            <a:ext cx="3991484" cy="468052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187624" y="1196752"/>
            <a:ext cx="75707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Высажено 176 деревьев и кустарников. </a:t>
            </a:r>
            <a:endParaRPr lang="ru-RU" sz="32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72008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Засеяно 160 кг. газонной травы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62" name="Picture 2" descr="E:\фото 2020\Фото ватсап\pFuNOgolADc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76872"/>
            <a:ext cx="6012160" cy="4581128"/>
          </a:xfrm>
          <a:prstGeom prst="rect">
            <a:avLst/>
          </a:prstGeom>
          <a:noFill/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2276872"/>
            <a:ext cx="3275856" cy="4581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267744" y="116632"/>
            <a:ext cx="4968552" cy="1368152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Освещение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491880" y="1628800"/>
            <a:ext cx="2664296" cy="648072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228,9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тыс.руб.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6551712" y="1556792"/>
            <a:ext cx="2592288" cy="1512168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Приобретено ламп светодиодных в кол-ве</a:t>
            </a:r>
          </a:p>
          <a:p>
            <a:pPr algn="ctr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218 штук</a:t>
            </a:r>
            <a:endParaRPr lang="ru-RU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" name="Прямая со стрелкой 11"/>
          <p:cNvCxnSpPr/>
          <p:nvPr/>
        </p:nvCxnSpPr>
        <p:spPr>
          <a:xfrm flipH="1">
            <a:off x="2771800" y="2132856"/>
            <a:ext cx="720080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6084168" y="2132856"/>
            <a:ext cx="504056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Овал 14"/>
          <p:cNvSpPr/>
          <p:nvPr/>
        </p:nvSpPr>
        <p:spPr>
          <a:xfrm>
            <a:off x="251520" y="1628800"/>
            <a:ext cx="2448272" cy="1584176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Приобретено светильников в кол-ве</a:t>
            </a:r>
          </a:p>
          <a:p>
            <a:pPr algn="ctr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50 штук</a:t>
            </a:r>
            <a:endParaRPr lang="ru-RU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212976"/>
            <a:ext cx="5004048" cy="3645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Picture 4" descr="https://sun9-18.userapi.com/impg/UfHaPmUQMvKOlPDnZuyJgeW3-PiCtwOG3Ia7TA/ajQ3FB-eJtg.jpg?size=774x1032&amp;quality=96&amp;proxy=1&amp;sign=55caee556eb8b0c78e5fe03d7927de46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3212976"/>
            <a:ext cx="4139952" cy="36450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portal.edu.asu.ru/pluginfile.php/471880/course/overviewfiles/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669360"/>
          </a:xfrm>
          <a:prstGeom prst="rect">
            <a:avLst/>
          </a:prstGeom>
          <a:noFill/>
        </p:spPr>
      </p:pic>
      <p:sp>
        <p:nvSpPr>
          <p:cNvPr id="5" name="Овал 4"/>
          <p:cNvSpPr/>
          <p:nvPr/>
        </p:nvSpPr>
        <p:spPr>
          <a:xfrm>
            <a:off x="1928794" y="116632"/>
            <a:ext cx="5500726" cy="1656184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ОБРАЗОВАНИЕ</a:t>
            </a:r>
            <a:endParaRPr lang="ru-RU" sz="24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2051720" y="2708920"/>
            <a:ext cx="5040560" cy="2016224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Повышение квалификации муниципальных служащих в области противодействия коррупции </a:t>
            </a:r>
          </a:p>
          <a:p>
            <a:pPr algn="ctr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6,0 тыс.рублей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36096" y="2708920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трелка вниз 9"/>
          <p:cNvSpPr/>
          <p:nvPr/>
        </p:nvSpPr>
        <p:spPr>
          <a:xfrm>
            <a:off x="4355976" y="1988840"/>
            <a:ext cx="432048" cy="648072"/>
          </a:xfrm>
          <a:prstGeom prst="down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https://im0-tub-ru.yandex.net/i?id=6b159271aa314d41d20276a07ceba36e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275856" cy="2348880"/>
          </a:xfrm>
          <a:prstGeom prst="rect">
            <a:avLst/>
          </a:prstGeom>
          <a:noFill/>
        </p:spPr>
      </p:pic>
      <p:pic>
        <p:nvPicPr>
          <p:cNvPr id="31" name="Picture 17" descr="http://i.mycdn.me/i?r=AzEPZsRbOZEKgBhR0XGMT1RkYOKjWOhxcxLEpD-vSXN63KaKTM5SRkZCeTgDn6uOyi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0"/>
            <a:ext cx="2920376" cy="2420888"/>
          </a:xfrm>
          <a:prstGeom prst="rect">
            <a:avLst/>
          </a:prstGeom>
          <a:noFill/>
        </p:spPr>
      </p:pic>
      <p:pic>
        <p:nvPicPr>
          <p:cNvPr id="5124" name="Picture 4" descr="https://sun9-68.userapi.com/nzmiLJ9YQYtSzCaVoKbX4gZ2cFtA6-8qSQ6HVA/DPSsaYcnKN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348880"/>
            <a:ext cx="9252520" cy="4509120"/>
          </a:xfrm>
          <a:prstGeom prst="rect">
            <a:avLst/>
          </a:prstGeom>
          <a:noFill/>
        </p:spPr>
      </p:pic>
      <p:sp>
        <p:nvSpPr>
          <p:cNvPr id="4" name="Овал 3"/>
          <p:cNvSpPr/>
          <p:nvPr/>
        </p:nvSpPr>
        <p:spPr>
          <a:xfrm>
            <a:off x="2915816" y="0"/>
            <a:ext cx="3816424" cy="1991144"/>
          </a:xfrm>
          <a:prstGeom prst="ellipse">
            <a:avLst/>
          </a:prstGeom>
          <a:solidFill>
            <a:schemeClr val="bg2">
              <a:lumMod val="90000"/>
              <a:alpha val="6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Культура, </a:t>
            </a:r>
          </a:p>
          <a:p>
            <a:pPr algn="ctr"/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Кинематография</a:t>
            </a:r>
          </a:p>
          <a:p>
            <a:pPr algn="ctr"/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13129,8</a:t>
            </a:r>
            <a:endParaRPr lang="ru-RU" sz="24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500430" y="3000372"/>
            <a:ext cx="2428892" cy="1500198"/>
          </a:xfrm>
          <a:prstGeom prst="roundRect">
            <a:avLst/>
          </a:prstGeom>
          <a:solidFill>
            <a:schemeClr val="bg2">
              <a:lumMod val="90000"/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Основные направления развития культуры</a:t>
            </a:r>
          </a:p>
          <a:p>
            <a:pPr algn="ctr"/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430,1 тыс.руб</a:t>
            </a: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  <a:t>.</a:t>
            </a:r>
            <a:endParaRPr lang="ru-RU" sz="2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95536" y="2348880"/>
            <a:ext cx="2788932" cy="1296144"/>
          </a:xfrm>
          <a:prstGeom prst="roundRect">
            <a:avLst/>
          </a:prstGeom>
          <a:solidFill>
            <a:schemeClr val="bg2">
              <a:lumMod val="90000"/>
              <a:alpha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Кадровое обеспечение</a:t>
            </a:r>
          </a:p>
          <a:p>
            <a:pPr algn="ctr"/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3 768,6</a:t>
            </a:r>
          </a:p>
          <a:p>
            <a:pPr algn="ctr"/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  <a:t>.</a:t>
            </a:r>
            <a:endParaRPr lang="ru-RU" sz="2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300192" y="2348880"/>
            <a:ext cx="2643206" cy="1217296"/>
          </a:xfrm>
          <a:prstGeom prst="roundRect">
            <a:avLst/>
          </a:prstGeom>
          <a:solidFill>
            <a:schemeClr val="bg2">
              <a:lumMod val="90000"/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Выполнение 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</a:rPr>
              <a:t>муниципального</a:t>
            </a:r>
          </a:p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</a:rPr>
              <a:t>задания</a:t>
            </a:r>
          </a:p>
          <a:p>
            <a:pPr algn="ctr"/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8 931,1 тыс.руб</a:t>
            </a:r>
            <a:r>
              <a:rPr lang="ru-RU" sz="2000" b="1" dirty="0" smtClean="0">
                <a:solidFill>
                  <a:schemeClr val="bg2">
                    <a:lumMod val="10000"/>
                  </a:schemeClr>
                </a:solidFill>
              </a:rPr>
              <a:t>.</a:t>
            </a:r>
            <a:endParaRPr lang="ru-RU" sz="20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5" name="Стрелка вниз 24"/>
          <p:cNvSpPr/>
          <p:nvPr/>
        </p:nvSpPr>
        <p:spPr>
          <a:xfrm>
            <a:off x="4572000" y="2132856"/>
            <a:ext cx="360040" cy="576064"/>
          </a:xfrm>
          <a:prstGeom prst="down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 вниз 25"/>
          <p:cNvSpPr/>
          <p:nvPr/>
        </p:nvSpPr>
        <p:spPr>
          <a:xfrm>
            <a:off x="6372200" y="1484784"/>
            <a:ext cx="360040" cy="576064"/>
          </a:xfrm>
          <a:prstGeom prst="down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 вниз 26"/>
          <p:cNvSpPr/>
          <p:nvPr/>
        </p:nvSpPr>
        <p:spPr>
          <a:xfrm>
            <a:off x="2915816" y="1556792"/>
            <a:ext cx="360040" cy="576064"/>
          </a:xfrm>
          <a:prstGeom prst="down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User\Desktop\Безымянный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916832"/>
            <a:ext cx="4896544" cy="4389437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442424"/>
          </a:xfrm>
          <a:prstGeom prst="roundRect">
            <a:avLst/>
          </a:prstGeom>
          <a:solidFill>
            <a:schemeClr val="bg2">
              <a:lumMod val="90000"/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Косметический ремонт памятников в 2020 году</a:t>
            </a:r>
          </a:p>
          <a:p>
            <a:pPr algn="ctr"/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206,6 тыс.руб.</a:t>
            </a:r>
          </a:p>
          <a:p>
            <a:pPr algn="ctr"/>
            <a:endParaRPr lang="ru-RU" dirty="0"/>
          </a:p>
        </p:txBody>
      </p:sp>
      <p:pic>
        <p:nvPicPr>
          <p:cNvPr id="43012" name="Picture 4" descr="C:\Users\User\Desktop\vxOqUcmKZ1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916832"/>
            <a:ext cx="3816424" cy="43924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Documents and Settings\1\Рабочий стол\Отчет главы\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390699" y="3717032"/>
            <a:ext cx="4753301" cy="3140968"/>
          </a:xfrm>
          <a:prstGeom prst="rect">
            <a:avLst/>
          </a:prstGeom>
          <a:noFill/>
        </p:spPr>
      </p:pic>
      <p:pic>
        <p:nvPicPr>
          <p:cNvPr id="4098" name="Picture 2" descr="https://sun9-43.userapi.com/385RA10Dw_fnb2FqMMSwGjm1MfnedZhPvyuvgg/qy6FjoHMYI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17033"/>
            <a:ext cx="4860032" cy="3140968"/>
          </a:xfrm>
          <a:prstGeom prst="rect">
            <a:avLst/>
          </a:prstGeom>
          <a:noFill/>
        </p:spPr>
      </p:pic>
      <p:sp>
        <p:nvSpPr>
          <p:cNvPr id="4" name="Овал 3"/>
          <p:cNvSpPr/>
          <p:nvPr/>
        </p:nvSpPr>
        <p:spPr>
          <a:xfrm>
            <a:off x="2051720" y="0"/>
            <a:ext cx="4896544" cy="1484784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Социальная политика</a:t>
            </a:r>
            <a:endParaRPr lang="ru-RU" sz="24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0" y="1772816"/>
            <a:ext cx="3500462" cy="1496778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Пенсионное обеспечение муниципальных служащих за выслугу лет</a:t>
            </a:r>
          </a:p>
          <a:p>
            <a:pPr algn="ctr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298,1 тыс. руб.</a:t>
            </a:r>
            <a:endParaRPr lang="ru-RU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580112" y="1772816"/>
            <a:ext cx="3563888" cy="1440160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Поддержка Некоммерческих организаций</a:t>
            </a:r>
          </a:p>
          <a:p>
            <a:pPr algn="ctr"/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50,0 тыс.руб</a:t>
            </a:r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трелка вниз 8"/>
          <p:cNvSpPr/>
          <p:nvPr/>
        </p:nvSpPr>
        <p:spPr>
          <a:xfrm>
            <a:off x="1835696" y="1412776"/>
            <a:ext cx="360040" cy="288032"/>
          </a:xfrm>
          <a:prstGeom prst="down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>
            <a:off x="7020272" y="1412776"/>
            <a:ext cx="288032" cy="288032"/>
          </a:xfrm>
          <a:prstGeom prst="down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" descr="C:\Documents and Settings\1\Рабочий стол\ДОКУМЕНТЫ 2020\Отчет главы\Отчет главы за 2019 год\IMG-20200212-WA0003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3861048"/>
          </a:xfrm>
          <a:prstGeom prst="rect">
            <a:avLst/>
          </a:prstGeom>
          <a:noFill/>
        </p:spPr>
      </p:pic>
      <p:pic>
        <p:nvPicPr>
          <p:cNvPr id="3076" name="Picture 4" descr="https://sun9-37.userapi.com/c857132/v857132492/eeaa9/luaKvQin4p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861048"/>
            <a:ext cx="5753100" cy="2996952"/>
          </a:xfrm>
          <a:prstGeom prst="rect">
            <a:avLst/>
          </a:prstGeom>
          <a:noFill/>
        </p:spPr>
      </p:pic>
      <p:pic>
        <p:nvPicPr>
          <p:cNvPr id="3074" name="Picture 2" descr="https://pbs.twimg.com/media/D6HjJ9iXkAAuqW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3861048"/>
            <a:ext cx="3707904" cy="2996952"/>
          </a:xfrm>
          <a:prstGeom prst="rect">
            <a:avLst/>
          </a:prstGeom>
          <a:noFill/>
        </p:spPr>
      </p:pic>
      <p:sp>
        <p:nvSpPr>
          <p:cNvPr id="5" name="Овал 4"/>
          <p:cNvSpPr/>
          <p:nvPr/>
        </p:nvSpPr>
        <p:spPr>
          <a:xfrm>
            <a:off x="1714480" y="0"/>
            <a:ext cx="5786478" cy="1844824"/>
          </a:xfrm>
          <a:prstGeom prst="ellipse">
            <a:avLst/>
          </a:prstGeom>
          <a:solidFill>
            <a:schemeClr val="bg2">
              <a:lumMod val="90000"/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</a:rPr>
              <a:t>Физическая культура и спорт</a:t>
            </a:r>
          </a:p>
          <a:p>
            <a:pPr algn="ctr"/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4907,8 тыс.руб.</a:t>
            </a:r>
            <a:endParaRPr lang="ru-RU" sz="24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0" y="1916832"/>
            <a:ext cx="3275856" cy="1368152"/>
          </a:xfrm>
          <a:prstGeom prst="roundRect">
            <a:avLst/>
          </a:prstGeom>
          <a:solidFill>
            <a:schemeClr val="bg2">
              <a:lumMod val="90000"/>
              <a:alpha val="8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Массовый спорт</a:t>
            </a:r>
          </a:p>
          <a:p>
            <a:pPr algn="ctr"/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21,5 тыс.руб.</a:t>
            </a:r>
            <a:endParaRPr lang="ru-RU" sz="20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228184" y="1916832"/>
            <a:ext cx="2786082" cy="1285884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Выполнение муниципального задания</a:t>
            </a:r>
          </a:p>
          <a:p>
            <a:pPr algn="ctr"/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4 886,3 тыс.руб.</a:t>
            </a:r>
            <a:endParaRPr lang="ru-RU" sz="20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трелка вниз 11"/>
          <p:cNvSpPr/>
          <p:nvPr/>
        </p:nvSpPr>
        <p:spPr>
          <a:xfrm>
            <a:off x="1475656" y="1124744"/>
            <a:ext cx="288032" cy="648072"/>
          </a:xfrm>
          <a:prstGeom prst="down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низ 16"/>
          <p:cNvSpPr/>
          <p:nvPr/>
        </p:nvSpPr>
        <p:spPr>
          <a:xfrm>
            <a:off x="7596336" y="1052736"/>
            <a:ext cx="360040" cy="720080"/>
          </a:xfrm>
          <a:prstGeom prst="down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42065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Ремонт фасадов здания МБУ ФОСК «Виктория»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938" name="Picture 2" descr="C:\Users\User\Desktop\Федор Бабенков в Instagram «В Старотитаровском сельском поселении продолжается ремонт фасадов здания МБУ ФОСК 'Виктория'. ⠀ Совместно с курирующим замом и главой…»_files\120453009_381551776350986_1719753453982679807_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2776"/>
            <a:ext cx="6048672" cy="4896544"/>
          </a:xfrm>
          <a:prstGeom prst="rect">
            <a:avLst/>
          </a:prstGeom>
          <a:noFill/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42080" y="1412776"/>
            <a:ext cx="3601920" cy="4874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51520" y="1052735"/>
          <a:ext cx="8712968" cy="5616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 descr="C:\Users\User\Desktop\Безымянныйыыыы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80728"/>
            <a:ext cx="5688632" cy="5400600"/>
          </a:xfrm>
          <a:prstGeom prst="rect">
            <a:avLst/>
          </a:prstGeom>
          <a:noFill/>
        </p:spPr>
      </p:pic>
      <p:pic>
        <p:nvPicPr>
          <p:cNvPr id="5122" name="Picture 2" descr="C:\Users\User\Desktop\Безымянныйыы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1412776"/>
            <a:ext cx="3672408" cy="49685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rcbbank.ru/wp-content/uploads/2018/02/5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Скругленный прямоугольник 3"/>
          <p:cNvSpPr/>
          <p:nvPr/>
        </p:nvSpPr>
        <p:spPr>
          <a:xfrm>
            <a:off x="2195736" y="188640"/>
            <a:ext cx="5500726" cy="2097376"/>
          </a:xfrm>
          <a:prstGeom prst="roundRect">
            <a:avLst/>
          </a:prstGeom>
          <a:solidFill>
            <a:schemeClr val="bg2">
              <a:lumMod val="90000"/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Обслуживание государственного и муниципального долга *</a:t>
            </a:r>
          </a:p>
          <a:p>
            <a:pPr algn="ctr"/>
            <a:endParaRPr lang="ru-RU" sz="2400" b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5,8 тыс.руб.</a:t>
            </a:r>
            <a:endParaRPr lang="ru-RU" sz="24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42976" y="5715016"/>
            <a:ext cx="7643866" cy="85725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*Кредитный договор №26-310/19-16 от 2 августа 2019 года. Дополнительное соглашение № 1 от 8 июня 2020 года </a:t>
            </a:r>
          </a:p>
          <a:p>
            <a:pPr algn="ctr"/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Срок -1 июля 2021 года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2411760" y="476672"/>
            <a:ext cx="4320480" cy="1800200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Переданные полномочия</a:t>
            </a:r>
          </a:p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423,7 тыс.руб.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трелка вниз 4"/>
          <p:cNvSpPr/>
          <p:nvPr/>
        </p:nvSpPr>
        <p:spPr>
          <a:xfrm>
            <a:off x="611560" y="1124744"/>
            <a:ext cx="864096" cy="864096"/>
          </a:xfrm>
          <a:prstGeom prst="down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низ 5"/>
          <p:cNvSpPr/>
          <p:nvPr/>
        </p:nvSpPr>
        <p:spPr>
          <a:xfrm>
            <a:off x="7236296" y="1124744"/>
            <a:ext cx="864096" cy="864096"/>
          </a:xfrm>
          <a:prstGeom prst="down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0" y="2420888"/>
            <a:ext cx="4355976" cy="1800200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осуществлению внешнего муниципального финансового контроля</a:t>
            </a:r>
          </a:p>
          <a:p>
            <a:pPr algn="ctr"/>
            <a:endParaRPr lang="ru-RU" sz="14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157,6 тыс.руб.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5004048" y="2420888"/>
            <a:ext cx="4139952" cy="1728192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осуществлению внутреннего муниципального финансового контроля </a:t>
            </a:r>
          </a:p>
          <a:p>
            <a:pPr algn="ctr"/>
            <a:endParaRPr lang="ru-RU" sz="20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72,0 тыс.руб.</a:t>
            </a:r>
            <a:endParaRPr lang="ru-RU" sz="20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251520" y="4581128"/>
            <a:ext cx="4032448" cy="1872208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сфере закупок товаров, работ, услуг для обеспечение муниципальных нужд </a:t>
            </a:r>
          </a:p>
          <a:p>
            <a:pPr algn="ctr"/>
            <a:endParaRPr lang="ru-RU" sz="14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64,1 тыс. руб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5292080" y="4581128"/>
            <a:ext cx="3851920" cy="1872208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организацию библиотечного обслуживания населения</a:t>
            </a:r>
          </a:p>
          <a:p>
            <a:pPr algn="ctr"/>
            <a:endParaRPr lang="ru-RU" sz="14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130, 0 тыс. руб.</a:t>
            </a:r>
            <a:endParaRPr lang="ru-RU" sz="20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1124744"/>
            <a:ext cx="6923112" cy="72008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Перспективы на 2021 год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539552" y="1341657"/>
            <a:ext cx="7848872" cy="477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Дорожное хозяйство: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</a:t>
            </a:r>
            <a:r>
              <a:rPr lang="ru-RU" sz="16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емонт ул. Коммунистической от. Пер.Красноармейский до пер. Ильича,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-Р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емонт ул. Ростовской от пер. Крылова до пер. Зеленого на сумму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16 миллионов 362,2 тыс.рублей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Ямочный ремонт дорог в поселении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сумму 2 миллиона рублей.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Ремонт тротуара по пер Красноармейскому от ул. Ленина до ул. Красная площадь , ремонт тротуара по пер. Гоголя от ул. Чапаева до ул. Пролетарская на сумму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 миллион 296 тыс.рублей.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Жилищно-коммунальное хозяйство: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Разработка проектно-сметной документации и прохождение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гос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экспертизы на строительство газопровода низкого давления к пос. Юность. Ориентировочная сумма проекта составит более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 миллионов рублей.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</a:t>
            </a:r>
            <a:r>
              <a:rPr lang="ru-RU" sz="16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амена светильников и ламп уличного освещения на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сумму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555,0 тыс.рублей.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Культура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Приобретение сценического и звукового оборудования на сумму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 миллион 549, 5 тыс.рублей.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1\Рабочий стол\starotitarovskii-liman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0226"/>
          </a:xfrm>
        </p:spPr>
        <p:txBody>
          <a:bodyPr>
            <a:normAutofit/>
          </a:bodyPr>
          <a:lstStyle/>
          <a:p>
            <a:pPr algn="ctr"/>
            <a:r>
              <a:rPr lang="ru-RU" sz="5400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 </a:t>
            </a:r>
            <a:br>
              <a:rPr lang="ru-RU" sz="5400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5400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 ВНИМАНИЕ!</a:t>
            </a:r>
            <a:endParaRPr lang="ru-RU" sz="5400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457200" y="1052736"/>
          <a:ext cx="8229600" cy="52718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124745"/>
          <a:ext cx="8229600" cy="51998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124745"/>
          <a:ext cx="8229600" cy="51998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764704"/>
            <a:ext cx="8229600" cy="187220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За 2020 год было проведено 33 заседания чрезвычайной комиссии по вопросам погашения задолженности по имущественным налогам. Сумма погашенной задолженности составила 1 миллион 386,6 тысяч рублей. Данная работа проводится еженедельно и направлена на укрепление налоговой и бюджетной дисциплины.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1400" dirty="0"/>
          </a:p>
        </p:txBody>
      </p:sp>
      <p:pic>
        <p:nvPicPr>
          <p:cNvPr id="4" name="Picture 3" descr="C:\Documents and Settings\1\Рабочий стол\общая папка\ЧК\62e11d67-2db7-44d4-b4f1-4eb6abe5c1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2636912"/>
            <a:ext cx="3923928" cy="4221088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20" y="2636912"/>
            <a:ext cx="4934352" cy="2863790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20" y="4572008"/>
            <a:ext cx="4934352" cy="2285992"/>
          </a:xfrm>
          <a:prstGeom prst="rect">
            <a:avLst/>
          </a:prstGeom>
          <a:effectLst>
            <a:softEdge rad="127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124745"/>
          <a:ext cx="8229600" cy="51998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052736"/>
          <a:ext cx="8229600" cy="52718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1689</TotalTime>
  <Words>790</Words>
  <Application>Microsoft Office PowerPoint</Application>
  <PresentationFormat>Экран (4:3)</PresentationFormat>
  <Paragraphs>239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Поток</vt:lpstr>
      <vt:lpstr>Ежегодный отчет Главы Старотитаровского сельского поселения Темрюкского района о результатах своей деятельности и деятельности администрации Старотитаровского сельского поселения Темрюкского района за 2020 год </vt:lpstr>
      <vt:lpstr>Доходы бюджета  Старотитаровского сельского поселения  Темрюкского района за 2020 год </vt:lpstr>
      <vt:lpstr>Слайд 3</vt:lpstr>
      <vt:lpstr>Слайд 4</vt:lpstr>
      <vt:lpstr>Слайд 5</vt:lpstr>
      <vt:lpstr>Слайд 6</vt:lpstr>
      <vt:lpstr>За 2020 год было проведено 33 заседания чрезвычайной комиссии по вопросам погашения задолженности по имущественным налогам. Сумма погашенной задолженности составила 1 миллион 386,6 тысяч рублей. Данная работа проводится еженедельно и направлена на укрепление налоговой и бюджетной дисциплины. </vt:lpstr>
      <vt:lpstr>Слайд 8</vt:lpstr>
      <vt:lpstr>Слайд 9</vt:lpstr>
      <vt:lpstr>Неналоговые Доходы бюджета  на 2021 год:</vt:lpstr>
      <vt:lpstr>Безвозмездные поступления</vt:lpstr>
      <vt:lpstr>Расходы бюджета  Старотитаровского сельского поселения  Темрюкского района за 2020 год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Засеяно 160 кг. газонной травы</vt:lpstr>
      <vt:lpstr>Освещение</vt:lpstr>
      <vt:lpstr>Слайд 24</vt:lpstr>
      <vt:lpstr>Слайд 25</vt:lpstr>
      <vt:lpstr>Косметический ремонт памятников в 2020 году 206,6 тыс.руб. </vt:lpstr>
      <vt:lpstr>Слайд 27</vt:lpstr>
      <vt:lpstr>Слайд 28</vt:lpstr>
      <vt:lpstr>Ремонт фасадов здания МБУ ФОСК «Виктория»</vt:lpstr>
      <vt:lpstr>Слайд 30</vt:lpstr>
      <vt:lpstr>Слайд 31</vt:lpstr>
      <vt:lpstr>Слайд 32</vt:lpstr>
      <vt:lpstr>Перспективы на 2021 год </vt:lpstr>
      <vt:lpstr>СПАСИБО 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Пользователь</cp:lastModifiedBy>
  <cp:revision>480</cp:revision>
  <dcterms:modified xsi:type="dcterms:W3CDTF">2021-02-05T11:19:30Z</dcterms:modified>
</cp:coreProperties>
</file>