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charts/chart19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charts/chart15.xml" ContentType="application/vnd.openxmlformats-officedocument.drawingml.char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docProps/custom.xml" ContentType="application/vnd.openxmlformats-officedocument.custom-properties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charts/chart18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charts/chart16.xml" ContentType="application/vnd.openxmlformats-officedocument.drawingml.char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charts/chart21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chart4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</p:sldMasterIdLst>
  <p:notesMasterIdLst>
    <p:notesMasterId r:id="rId38"/>
  </p:notesMasterIdLst>
  <p:handoutMasterIdLst>
    <p:handoutMasterId r:id="rId39"/>
  </p:handoutMasterIdLst>
  <p:sldIdLst>
    <p:sldId id="592" r:id="rId2"/>
    <p:sldId id="623" r:id="rId3"/>
    <p:sldId id="626" r:id="rId4"/>
    <p:sldId id="627" r:id="rId5"/>
    <p:sldId id="628" r:id="rId6"/>
    <p:sldId id="629" r:id="rId7"/>
    <p:sldId id="620" r:id="rId8"/>
    <p:sldId id="631" r:id="rId9"/>
    <p:sldId id="630" r:id="rId10"/>
    <p:sldId id="632" r:id="rId11"/>
    <p:sldId id="633" r:id="rId12"/>
    <p:sldId id="634" r:id="rId13"/>
    <p:sldId id="635" r:id="rId14"/>
    <p:sldId id="636" r:id="rId15"/>
    <p:sldId id="614" r:id="rId16"/>
    <p:sldId id="624" r:id="rId17"/>
    <p:sldId id="604" r:id="rId18"/>
    <p:sldId id="643" r:id="rId19"/>
    <p:sldId id="644" r:id="rId20"/>
    <p:sldId id="619" r:id="rId21"/>
    <p:sldId id="645" r:id="rId22"/>
    <p:sldId id="638" r:id="rId23"/>
    <p:sldId id="616" r:id="rId24"/>
    <p:sldId id="646" r:id="rId25"/>
    <p:sldId id="641" r:id="rId26"/>
    <p:sldId id="637" r:id="rId27"/>
    <p:sldId id="639" r:id="rId28"/>
    <p:sldId id="640" r:id="rId29"/>
    <p:sldId id="615" r:id="rId30"/>
    <p:sldId id="611" r:id="rId31"/>
    <p:sldId id="648" r:id="rId32"/>
    <p:sldId id="647" r:id="rId33"/>
    <p:sldId id="621" r:id="rId34"/>
    <p:sldId id="613" r:id="rId35"/>
    <p:sldId id="625" r:id="rId36"/>
    <p:sldId id="622" r:id="rId37"/>
  </p:sldIdLst>
  <p:sldSz cx="9144000" cy="6858000" type="screen4x3"/>
  <p:notesSz cx="9926638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A463E37B-AA57-4C09-8BF9-2ABB8012602C}">
          <p14:sldIdLst>
            <p14:sldId id="592"/>
            <p14:sldId id="596"/>
            <p14:sldId id="597"/>
            <p14:sldId id="598"/>
            <p14:sldId id="600"/>
            <p14:sldId id="602"/>
            <p14:sldId id="580"/>
            <p14:sldId id="587"/>
            <p14:sldId id="586"/>
            <p14:sldId id="584"/>
            <p14:sldId id="489"/>
            <p14:sldId id="544"/>
            <p14:sldId id="594"/>
            <p14:sldId id="562"/>
            <p14:sldId id="601"/>
            <p14:sldId id="563"/>
            <p14:sldId id="564"/>
            <p14:sldId id="574"/>
            <p14:sldId id="577"/>
            <p14:sldId id="591"/>
            <p14:sldId id="572"/>
            <p14:sldId id="573"/>
            <p14:sldId id="588"/>
            <p14:sldId id="566"/>
            <p14:sldId id="590"/>
            <p14:sldId id="571"/>
            <p14:sldId id="595"/>
            <p14:sldId id="569"/>
            <p14:sldId id="593"/>
            <p14:sldId id="58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FF00"/>
    <a:srgbClr val="0033CC"/>
    <a:srgbClr val="3366CC"/>
    <a:srgbClr val="00FF00"/>
    <a:srgbClr val="FF9933"/>
    <a:srgbClr val="FFFFCC"/>
    <a:srgbClr val="7777FD"/>
    <a:srgbClr val="339933"/>
    <a:srgbClr val="CC66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56" autoAdjust="0"/>
    <p:restoredTop sz="96433" autoAdjust="0"/>
  </p:normalViewPr>
  <p:slideViewPr>
    <p:cSldViewPr>
      <p:cViewPr>
        <p:scale>
          <a:sx n="80" d="100"/>
          <a:sy n="80" d="100"/>
        </p:scale>
        <p:origin x="-2892" y="-8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19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0" d="100"/>
        <a:sy n="170" d="100"/>
      </p:scale>
      <p:origin x="0" y="205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1\&#1056;&#1072;&#1073;&#1086;&#1095;&#1080;&#1081;%20&#1089;&#1090;&#1086;&#1083;\&#1044;&#1054;&#1050;&#1059;&#1052;&#1045;&#1053;&#1058;&#1067;%202020\&#1054;&#1090;&#1095;&#1077;&#1090;%20&#1075;&#1083;&#1072;&#1074;&#1099;\&#1054;&#1090;&#1095;&#1077;&#1090;%20&#1075;&#1083;&#1072;&#1074;&#1099;%20&#1079;&#1072;%202019%20&#1075;&#1086;&#1076;\&#1080;&#1089;&#1093;&#1086;&#1076;&#1085;&#1099;&#1077;%20&#1076;&#1072;&#1085;&#1085;&#1099;&#1077;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1\&#1056;&#1072;&#1073;&#1086;&#1095;&#1080;&#1081;%20&#1089;&#1090;&#1086;&#1083;\&#1044;&#1054;&#1050;&#1059;&#1052;&#1045;&#1053;&#1058;&#1067;%202020\&#1054;&#1090;&#1095;&#1077;&#1090;%20&#1075;&#1083;&#1072;&#1074;&#1099;\&#1054;&#1090;&#1095;&#1077;&#1090;%20&#1075;&#1083;&#1072;&#1074;&#1099;%20&#1079;&#1072;%202019%20&#1075;&#1086;&#1076;\&#1080;&#1089;&#1093;&#1086;&#1076;&#1085;&#1099;&#1077;%20&#1076;&#1072;&#1085;&#1085;&#1099;&#1077;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1\&#1056;&#1072;&#1073;&#1086;&#1095;&#1080;&#1081;%20&#1089;&#1090;&#1086;&#1083;\&#1044;&#1054;&#1050;&#1059;&#1052;&#1045;&#1053;&#1058;&#1067;%202020\&#1054;&#1090;&#1095;&#1077;&#1090;%20&#1075;&#1083;&#1072;&#1074;&#1099;\&#1054;&#1090;&#1095;&#1077;&#1090;%20&#1075;&#1083;&#1072;&#1074;&#1099;%20&#1079;&#1072;%202019%20&#1075;&#1086;&#1076;\&#1080;&#1089;&#1093;&#1086;&#1076;&#1085;&#1099;&#1077;%20&#1076;&#1072;&#1085;&#1085;&#1099;&#1077;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1\&#1056;&#1072;&#1073;&#1086;&#1095;&#1080;&#1081;%20&#1089;&#1090;&#1086;&#1083;\&#1044;&#1054;&#1050;&#1059;&#1052;&#1045;&#1053;&#1058;&#1067;%202020\&#1054;&#1090;&#1095;&#1077;&#1090;%20&#1075;&#1083;&#1072;&#1074;&#1099;\&#1054;&#1090;&#1095;&#1077;&#1090;%20&#1075;&#1083;&#1072;&#1074;&#1099;%20&#1079;&#1072;%202019%20&#1075;&#1086;&#1076;\&#1080;&#1089;&#1093;&#1086;&#1076;&#1085;&#1099;&#1077;%20&#1076;&#1072;&#1085;&#1085;&#1099;&#1077;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1\&#1056;&#1072;&#1073;&#1086;&#1095;&#1080;&#1081;%20&#1089;&#1090;&#1086;&#1083;\&#1044;&#1054;&#1050;&#1059;&#1052;&#1045;&#1053;&#1058;&#1067;%202020\&#1054;&#1090;&#1095;&#1077;&#1090;%20&#1075;&#1083;&#1072;&#1074;&#1099;\&#1054;&#1090;&#1095;&#1077;&#1090;%20&#1075;&#1083;&#1072;&#1074;&#1099;%20&#1079;&#1072;%202019%20&#1075;&#1086;&#1076;\&#1080;&#1089;&#1093;&#1086;&#1076;&#1085;&#1099;&#1077;%20&#1076;&#1072;&#1085;&#1085;&#1099;&#1077;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1\&#1056;&#1072;&#1073;&#1086;&#1095;&#1080;&#1081;%20&#1089;&#1090;&#1086;&#1083;\&#1044;&#1054;&#1050;&#1059;&#1052;&#1045;&#1053;&#1058;&#1067;%202020\&#1054;&#1090;&#1095;&#1077;&#1090;%20&#1075;&#1083;&#1072;&#1074;&#1099;\&#1054;&#1090;&#1095;&#1077;&#1090;%20&#1075;&#1083;&#1072;&#1074;&#1099;%20&#1079;&#1072;%202019%20&#1075;&#1086;&#1076;\&#1080;&#1089;&#1093;&#1086;&#1076;&#1085;&#1099;&#1077;%20&#1076;&#1072;&#1085;&#1085;&#1099;&#1077;.xlsx" TargetMode="Externa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Documents%20and%20Settings\1\&#1056;&#1072;&#1073;&#1086;&#1095;&#1080;&#1081;%20&#1089;&#1090;&#1086;&#1083;\&#1044;&#1054;&#1050;&#1059;&#1052;&#1045;&#1053;&#1058;&#1067;%202020\&#1054;&#1090;&#1095;&#1077;&#1090;%20&#1075;&#1083;&#1072;&#1074;&#1099;\&#1054;&#1090;&#1095;&#1077;&#1090;%20&#1075;&#1083;&#1072;&#1074;&#1099;%20&#1079;&#1072;%202019%20&#1075;&#1086;&#1076;\&#1080;&#1089;&#1093;&#1086;&#1076;&#1085;&#1099;&#1077;%20&#1076;&#1072;&#1085;&#1085;&#1099;&#1077;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1\&#1056;&#1072;&#1073;&#1086;&#1095;&#1080;&#1081;%20&#1089;&#1090;&#1086;&#1083;\&#1044;&#1054;&#1050;&#1059;&#1052;&#1045;&#1053;&#1058;&#1067;%202020\&#1054;&#1090;&#1095;&#1077;&#1090;%20&#1075;&#1083;&#1072;&#1074;&#1099;\&#1054;&#1090;&#1095;&#1077;&#1090;%20&#1075;&#1083;&#1072;&#1074;&#1099;%20&#1079;&#1072;%202019%20&#1075;&#1086;&#1076;\&#1080;&#1089;&#1093;&#1086;&#1076;&#1085;&#1099;&#1077;%20&#1076;&#1072;&#1085;&#1085;&#1099;&#1077;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1\&#1056;&#1072;&#1073;&#1086;&#1095;&#1080;&#1081;%20&#1089;&#1090;&#1086;&#1083;\&#1044;&#1054;&#1050;&#1059;&#1052;&#1045;&#1053;&#1058;&#1067;%202020\&#1054;&#1090;&#1095;&#1077;&#1090;%20&#1075;&#1083;&#1072;&#1074;&#1099;\&#1054;&#1090;&#1095;&#1077;&#1090;%20&#1075;&#1083;&#1072;&#1074;&#1099;%20&#1079;&#1072;%202019%20&#1075;&#1086;&#1076;\&#1080;&#1089;&#1093;&#1086;&#1076;&#1085;&#1099;&#1077;%20&#1076;&#1072;&#1085;&#1085;&#1099;&#1077;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1\&#1056;&#1072;&#1073;&#1086;&#1095;&#1080;&#1081;%20&#1089;&#1090;&#1086;&#1083;\&#1044;&#1054;&#1050;&#1059;&#1052;&#1045;&#1053;&#1058;&#1067;%202020\&#1054;&#1090;&#1095;&#1077;&#1090;%20&#1075;&#1083;&#1072;&#1074;&#1099;\&#1054;&#1090;&#1095;&#1077;&#1090;%20&#1075;&#1083;&#1072;&#1074;&#1099;%20&#1079;&#1072;%202019%20&#1075;&#1086;&#1076;\&#1080;&#1089;&#1093;&#1086;&#1076;&#1085;&#1099;&#1077;%20&#1076;&#1072;&#1085;&#1085;&#1099;&#1077;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1\&#1056;&#1072;&#1073;&#1086;&#1095;&#1080;&#1081;%20&#1089;&#1090;&#1086;&#1083;\&#1044;&#1054;&#1050;&#1059;&#1052;&#1045;&#1053;&#1058;&#1067;%202020\&#1054;&#1090;&#1095;&#1077;&#1090;%20&#1075;&#1083;&#1072;&#1074;&#1099;\&#1054;&#1090;&#1095;&#1077;&#1090;%20&#1075;&#1083;&#1072;&#1074;&#1099;%20&#1079;&#1072;%202019%20&#1075;&#1086;&#1076;\&#1080;&#1089;&#1093;&#1086;&#1076;&#1085;&#1099;&#1077;%20&#1076;&#1072;&#1085;&#1085;&#1099;&#1077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1\&#1056;&#1072;&#1073;&#1086;&#1095;&#1080;&#1081;%20&#1089;&#1090;&#1086;&#1083;\&#1044;&#1054;&#1050;&#1059;&#1052;&#1045;&#1053;&#1058;&#1067;%202020\&#1054;&#1090;&#1095;&#1077;&#1090;%20&#1075;&#1083;&#1072;&#1074;&#1099;\&#1054;&#1090;&#1095;&#1077;&#1090;%20&#1075;&#1083;&#1072;&#1074;&#1099;%20&#1079;&#1072;%202019%20&#1075;&#1086;&#1076;\&#1080;&#1089;&#1093;&#1086;&#1076;&#1085;&#1099;&#1077;%20&#1076;&#1072;&#1085;&#1085;&#1099;&#1077;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1\&#1056;&#1072;&#1073;&#1086;&#1095;&#1080;&#1081;%20&#1089;&#1090;&#1086;&#1083;\&#1044;&#1054;&#1050;&#1059;&#1052;&#1045;&#1053;&#1058;&#1067;%202020\&#1054;&#1090;&#1095;&#1077;&#1090;%20&#1075;&#1083;&#1072;&#1074;&#1099;\&#1054;&#1090;&#1095;&#1077;&#1090;%20&#1075;&#1083;&#1072;&#1074;&#1099;%20&#1079;&#1072;%202019%20&#1075;&#1086;&#1076;\&#1080;&#1089;&#1093;&#1086;&#1076;&#1085;&#1099;&#1077;%20&#1076;&#1072;&#1085;&#1085;&#1099;&#1077;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1\&#1056;&#1072;&#1073;&#1086;&#1095;&#1080;&#1081;%20&#1089;&#1090;&#1086;&#1083;\&#1044;&#1054;&#1050;&#1059;&#1052;&#1045;&#1053;&#1058;&#1067;%202020\&#1054;&#1090;&#1095;&#1077;&#1090;%20&#1075;&#1083;&#1072;&#1074;&#1099;\&#1054;&#1090;&#1095;&#1077;&#1090;%20&#1075;&#1083;&#1072;&#1074;&#1099;%20&#1079;&#1072;%202019%20&#1075;&#1086;&#1076;\&#1080;&#1089;&#1093;&#1086;&#1076;&#1085;&#1099;&#1077;%20&#1076;&#1072;&#1085;&#1085;&#1099;&#1077;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1\&#1056;&#1072;&#1073;&#1086;&#1095;&#1080;&#1081;%20&#1089;&#1090;&#1086;&#1083;\&#1044;&#1054;&#1050;&#1059;&#1052;&#1045;&#1053;&#1058;&#1067;%202020\&#1054;&#1090;&#1095;&#1077;&#1090;%20&#1075;&#1083;&#1072;&#1074;&#1099;\&#1054;&#1090;&#1095;&#1077;&#1090;%20&#1075;&#1083;&#1072;&#1074;&#1099;%20&#1079;&#1072;%202019%20&#1075;&#1086;&#1076;\&#1080;&#1089;&#1093;&#1086;&#1076;&#1085;&#1099;&#1077;%20&#1076;&#1072;&#1085;&#1085;&#1099;&#1077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1\&#1056;&#1072;&#1073;&#1086;&#1095;&#1080;&#1081;%20&#1089;&#1090;&#1086;&#1083;\&#1044;&#1054;&#1050;&#1059;&#1052;&#1045;&#1053;&#1058;&#1067;%202020\&#1054;&#1090;&#1095;&#1077;&#1090;%20&#1075;&#1083;&#1072;&#1074;&#1099;\&#1054;&#1090;&#1095;&#1077;&#1090;%20&#1075;&#1083;&#1072;&#1074;&#1099;%20&#1079;&#1072;%202019%20&#1075;&#1086;&#1076;\&#1080;&#1089;&#1093;&#1086;&#1076;&#1085;&#1099;&#1077;%20&#1076;&#1072;&#1085;&#1085;&#1099;&#1077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1\&#1056;&#1072;&#1073;&#1086;&#1095;&#1080;&#1081;%20&#1089;&#1090;&#1086;&#1083;\&#1044;&#1054;&#1050;&#1059;&#1052;&#1045;&#1053;&#1058;&#1067;%202020\&#1054;&#1090;&#1095;&#1077;&#1090;%20&#1075;&#1083;&#1072;&#1074;&#1099;\&#1054;&#1090;&#1095;&#1077;&#1090;%20&#1075;&#1083;&#1072;&#1074;&#1099;%20&#1079;&#1072;%202019%20&#1075;&#1086;&#1076;\&#1080;&#1089;&#1093;&#1086;&#1076;&#1085;&#1099;&#1077;%20&#1076;&#1072;&#1085;&#1085;&#1099;&#1077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1\&#1056;&#1072;&#1073;&#1086;&#1095;&#1080;&#1081;%20&#1089;&#1090;&#1086;&#1083;\&#1044;&#1054;&#1050;&#1059;&#1052;&#1045;&#1053;&#1058;&#1067;%202020\&#1054;&#1090;&#1095;&#1077;&#1090;%20&#1075;&#1083;&#1072;&#1074;&#1099;\&#1054;&#1090;&#1095;&#1077;&#1090;%20&#1075;&#1083;&#1072;&#1074;&#1099;%20&#1079;&#1072;%202019%20&#1075;&#1086;&#1076;\&#1080;&#1089;&#1093;&#1086;&#1076;&#1085;&#1099;&#1077;%20&#1076;&#1072;&#1085;&#1085;&#1099;&#1077;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1\&#1056;&#1072;&#1073;&#1086;&#1095;&#1080;&#1081;%20&#1089;&#1090;&#1086;&#1083;\&#1044;&#1054;&#1050;&#1059;&#1052;&#1045;&#1053;&#1058;&#1067;%202020\&#1054;&#1090;&#1095;&#1077;&#1090;%20&#1075;&#1083;&#1072;&#1074;&#1099;\&#1054;&#1090;&#1095;&#1077;&#1090;%20&#1075;&#1083;&#1072;&#1074;&#1099;%20&#1079;&#1072;%202019%20&#1075;&#1086;&#1076;\&#1080;&#1089;&#1093;&#1086;&#1076;&#1085;&#1099;&#1077;%20&#1076;&#1072;&#1085;&#1085;&#1099;&#1077;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1\&#1056;&#1072;&#1073;&#1086;&#1095;&#1080;&#1081;%20&#1089;&#1090;&#1086;&#1083;\&#1044;&#1054;&#1050;&#1059;&#1052;&#1045;&#1053;&#1058;&#1067;%202020\&#1054;&#1090;&#1095;&#1077;&#1090;%20&#1075;&#1083;&#1072;&#1074;&#1099;\&#1054;&#1090;&#1095;&#1077;&#1090;%20&#1075;&#1083;&#1072;&#1074;&#1099;%20&#1079;&#1072;%202019%20&#1075;&#1086;&#1076;\&#1080;&#1089;&#1093;&#1086;&#1076;&#1085;&#1099;&#1077;%20&#1076;&#1072;&#1085;&#1085;&#1099;&#1077;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1\&#1056;&#1072;&#1073;&#1086;&#1095;&#1080;&#1081;%20&#1089;&#1090;&#1086;&#1083;\&#1044;&#1054;&#1050;&#1059;&#1052;&#1045;&#1053;&#1058;&#1067;%202020\&#1054;&#1090;&#1095;&#1077;&#1090;%20&#1075;&#1083;&#1072;&#1074;&#1099;\&#1054;&#1090;&#1095;&#1077;&#1090;%20&#1075;&#1083;&#1072;&#1074;&#1099;%20&#1079;&#1072;%202019%20&#1075;&#1086;&#1076;\&#1080;&#1089;&#1093;&#1086;&#1076;&#1085;&#1099;&#1077;%20&#1076;&#1072;&#1085;&#1085;&#1099;&#1077;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1\&#1056;&#1072;&#1073;&#1086;&#1095;&#1080;&#1081;%20&#1089;&#1090;&#1086;&#1083;\&#1044;&#1054;&#1050;&#1059;&#1052;&#1045;&#1053;&#1058;&#1067;%202020\&#1054;&#1090;&#1095;&#1077;&#1090;%20&#1075;&#1083;&#1072;&#1074;&#1099;\&#1054;&#1090;&#1095;&#1077;&#1090;%20&#1075;&#1083;&#1072;&#1074;&#1099;%20&#1079;&#1072;%202019%20&#1075;&#1086;&#1076;\&#1080;&#1089;&#1093;&#1086;&#1076;&#1085;&#1099;&#1077;%20&#1076;&#1072;&#1085;&#1085;&#1099;&#1077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 sz="1800">
                <a:solidFill>
                  <a:srgbClr val="C00000"/>
                </a:solidFill>
              </a:defRPr>
            </a:pPr>
            <a:r>
              <a:rPr lang="ru-RU" sz="1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Структура доходов Старотитаровского сельского поселения Темрюкского района в 2019</a:t>
            </a:r>
          </a:p>
          <a:p>
            <a:pPr>
              <a:defRPr sz="1800">
                <a:solidFill>
                  <a:srgbClr val="C00000"/>
                </a:solidFill>
              </a:defRPr>
            </a:pPr>
            <a:r>
              <a:rPr lang="ru-RU" sz="1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году %</a:t>
            </a:r>
          </a:p>
          <a:p>
            <a:pPr>
              <a:defRPr sz="1800">
                <a:solidFill>
                  <a:srgbClr val="C00000"/>
                </a:solidFill>
              </a:defRPr>
            </a:pPr>
            <a:endParaRPr lang="ru-RU" sz="1800">
              <a:solidFill>
                <a:srgbClr val="C00000"/>
              </a:solidFill>
            </a:endParaRPr>
          </a:p>
        </c:rich>
      </c:tx>
      <c:layout>
        <c:manualLayout>
          <c:xMode val="edge"/>
          <c:yMode val="edge"/>
          <c:x val="0.14451690503785686"/>
          <c:y val="5.0505050505050475E-3"/>
        </c:manualLayout>
      </c:layout>
    </c:title>
    <c:plotArea>
      <c:layout>
        <c:manualLayout>
          <c:layoutTarget val="inner"/>
          <c:xMode val="edge"/>
          <c:yMode val="edge"/>
          <c:x val="4.0899795501022504E-2"/>
          <c:y val="0.20744889843315081"/>
          <c:w val="0.63176679602166297"/>
          <c:h val="0.58510220313369965"/>
        </c:manualLayout>
      </c:layout>
      <c:pieChart>
        <c:varyColors val="1"/>
        <c:ser>
          <c:idx val="0"/>
          <c:order val="0"/>
          <c:tx>
            <c:v>Структура доходов Старотитаровского сельского поселения Темрюкского района в 2018 году</c:v>
          </c:tx>
          <c:dLbls>
            <c:dLbl>
              <c:idx val="0"/>
              <c:layout>
                <c:manualLayout>
                  <c:x val="-9.6389582561663897E-2"/>
                  <c:y val="7.7814761791139886E-2"/>
                </c:manualLayout>
              </c:layout>
              <c:showVal val="1"/>
            </c:dLbl>
            <c:dLbl>
              <c:idx val="1"/>
              <c:layout>
                <c:manualLayout>
                  <c:x val="-9.3277733303064048E-2"/>
                  <c:y val="-1.2239918873777136E-2"/>
                </c:manualLayout>
              </c:layout>
              <c:showVal val="1"/>
            </c:dLbl>
            <c:dLbl>
              <c:idx val="9"/>
              <c:layout>
                <c:manualLayout>
                  <c:x val="9.2697507903536647E-2"/>
                  <c:y val="-6.0407221824545013E-3"/>
                </c:manualLayout>
              </c:layout>
              <c:showVal val="1"/>
            </c:dLbl>
            <c:txPr>
              <a:bodyPr/>
              <a:lstStyle/>
              <a:p>
                <a:pPr>
                  <a:defRPr sz="1300" b="1" i="0" cap="all" baseline="0"/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Лист1!$A$4:$A$15</c:f>
              <c:strCache>
                <c:ptCount val="12"/>
                <c:pt idx="0">
                  <c:v>НДФЛ</c:v>
                </c:pt>
                <c:pt idx="1">
                  <c:v>Земельный налог</c:v>
                </c:pt>
                <c:pt idx="2">
                  <c:v>Налог на им-во</c:v>
                </c:pt>
                <c:pt idx="3">
                  <c:v>ЕСХН</c:v>
                </c:pt>
                <c:pt idx="4">
                  <c:v>Акцизы</c:v>
                </c:pt>
                <c:pt idx="5">
                  <c:v>Аренда имущества</c:v>
                </c:pt>
                <c:pt idx="6">
                  <c:v>Аренда земли</c:v>
                </c:pt>
                <c:pt idx="7">
                  <c:v>Штрафы</c:v>
                </c:pt>
                <c:pt idx="8">
                  <c:v>Доходы от Мупов</c:v>
                </c:pt>
                <c:pt idx="9">
                  <c:v>Доходы от использования имущества</c:v>
                </c:pt>
                <c:pt idx="10">
                  <c:v>Доходы от реализации имущества имущества</c:v>
                </c:pt>
                <c:pt idx="11">
                  <c:v>Безвозмездные поступления</c:v>
                </c:pt>
              </c:strCache>
            </c:strRef>
          </c:cat>
          <c:val>
            <c:numRef>
              <c:f>Лист1!$H$4:$H$15</c:f>
              <c:numCache>
                <c:formatCode>0.0</c:formatCode>
                <c:ptCount val="12"/>
                <c:pt idx="0">
                  <c:v>18.416586537567344</c:v>
                </c:pt>
                <c:pt idx="1">
                  <c:v>14.511078018905742</c:v>
                </c:pt>
                <c:pt idx="2">
                  <c:v>4.2859116331027387</c:v>
                </c:pt>
                <c:pt idx="3">
                  <c:v>1.6809026038888346</c:v>
                </c:pt>
                <c:pt idx="4">
                  <c:v>8.607505984786016</c:v>
                </c:pt>
                <c:pt idx="5">
                  <c:v>0.69165491451902861</c:v>
                </c:pt>
                <c:pt idx="6">
                  <c:v>8.720752483791866E-2</c:v>
                </c:pt>
                <c:pt idx="7">
                  <c:v>0.31787731356447868</c:v>
                </c:pt>
                <c:pt idx="8">
                  <c:v>5.8737983097109561E-3</c:v>
                </c:pt>
                <c:pt idx="9">
                  <c:v>5.8170938653096124E-2</c:v>
                </c:pt>
                <c:pt idx="10">
                  <c:v>7.8447665840746875E-2</c:v>
                </c:pt>
                <c:pt idx="11">
                  <c:v>51.263503593701152</c:v>
                </c:pt>
              </c:numCache>
            </c:numRef>
          </c:val>
        </c:ser>
        <c:ser>
          <c:idx val="1"/>
          <c:order val="1"/>
          <c:val>
            <c:numRef>
              <c:f>Лист1!$H$4:$H$15</c:f>
              <c:numCache>
                <c:formatCode>0.0</c:formatCode>
                <c:ptCount val="12"/>
                <c:pt idx="0">
                  <c:v>18.416586537567344</c:v>
                </c:pt>
                <c:pt idx="1">
                  <c:v>14.511078018905742</c:v>
                </c:pt>
                <c:pt idx="2">
                  <c:v>4.2859116331027387</c:v>
                </c:pt>
                <c:pt idx="3">
                  <c:v>1.6809026038888346</c:v>
                </c:pt>
                <c:pt idx="4">
                  <c:v>8.607505984786016</c:v>
                </c:pt>
                <c:pt idx="5">
                  <c:v>0.69165491451902861</c:v>
                </c:pt>
                <c:pt idx="6">
                  <c:v>8.720752483791866E-2</c:v>
                </c:pt>
                <c:pt idx="7">
                  <c:v>0.31787731356447868</c:v>
                </c:pt>
                <c:pt idx="8">
                  <c:v>5.8737983097109561E-3</c:v>
                </c:pt>
                <c:pt idx="9">
                  <c:v>5.8170938653096124E-2</c:v>
                </c:pt>
                <c:pt idx="10">
                  <c:v>7.8447665840746875E-2</c:v>
                </c:pt>
                <c:pt idx="11">
                  <c:v>51.263503593701152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622084645669293"/>
          <c:y val="0.13658573928258969"/>
          <c:w val="0.36124868766404344"/>
          <c:h val="0.86341426071740957"/>
        </c:manualLayout>
      </c:layout>
      <c:txPr>
        <a:bodyPr/>
        <a:lstStyle/>
        <a:p>
          <a:pPr rtl="0">
            <a:defRPr sz="11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spPr>
    <a:solidFill>
      <a:schemeClr val="accent1">
        <a:lumMod val="40000"/>
        <a:lumOff val="60000"/>
      </a:schemeClr>
    </a:solidFill>
  </c:sp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9"/>
  <c:chart>
    <c:title>
      <c:tx>
        <c:rich>
          <a:bodyPr/>
          <a:lstStyle/>
          <a:p>
            <a:pPr>
              <a:defRPr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r>
              <a:rPr lang="ru-RU" baseline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от использования </a:t>
            </a:r>
            <a:r>
              <a:rPr lang="ru-RU" baseline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имущества, тыс.рублей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Лист1!$A$13</c:f>
              <c:strCache>
                <c:ptCount val="1"/>
                <c:pt idx="0">
                  <c:v>Доходы от использования имущества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0"/>
                  <c:y val="-5.5555555555555455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Лист1!$D$3:$E$3</c:f>
              <c:strCache>
                <c:ptCount val="2"/>
                <c:pt idx="0">
                  <c:v>2018г.</c:v>
                </c:pt>
                <c:pt idx="1">
                  <c:v>2019 г</c:v>
                </c:pt>
              </c:strCache>
            </c:strRef>
          </c:cat>
          <c:val>
            <c:numRef>
              <c:f>Лист1!$D$13:$E$13</c:f>
              <c:numCache>
                <c:formatCode>0.0</c:formatCode>
                <c:ptCount val="2"/>
                <c:pt idx="0">
                  <c:v>43.65</c:v>
                </c:pt>
                <c:pt idx="1">
                  <c:v>59.5</c:v>
                </c:pt>
              </c:numCache>
            </c:numRef>
          </c:val>
        </c:ser>
        <c:axId val="105689472"/>
        <c:axId val="105691008"/>
      </c:barChart>
      <c:catAx>
        <c:axId val="105689472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05691008"/>
        <c:crosses val="autoZero"/>
        <c:auto val="1"/>
        <c:lblAlgn val="ctr"/>
        <c:lblOffset val="100"/>
      </c:catAx>
      <c:valAx>
        <c:axId val="105691008"/>
        <c:scaling>
          <c:orientation val="minMax"/>
        </c:scaling>
        <c:axPos val="l"/>
        <c:majorGridlines/>
        <c:numFmt formatCode="0.0" sourceLinked="1"/>
        <c:tickLblPos val="nextTo"/>
        <c:crossAx val="105689472"/>
        <c:crosses val="autoZero"/>
        <c:crossBetween val="between"/>
      </c:valAx>
    </c:plotArea>
    <c:legend>
      <c:legendPos val="r"/>
      <c:layout/>
    </c:legend>
    <c:plotVisOnly val="1"/>
  </c:chart>
  <c:spPr>
    <a:solidFill>
      <a:srgbClr val="4F81BD">
        <a:lumMod val="40000"/>
        <a:lumOff val="60000"/>
      </a:srgbClr>
    </a:solidFill>
  </c:sp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9"/>
  <c:chart>
    <c:title>
      <c:tx>
        <c:rich>
          <a:bodyPr/>
          <a:lstStyle/>
          <a:p>
            <a:pPr>
              <a:defRPr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r>
              <a:rPr lang="ru-RU" baseline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от реализации</a:t>
            </a:r>
          </a:p>
          <a:p>
            <a:pPr>
              <a:defRPr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baseline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aseline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имущества, тыс.рублей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Лист1!$A$14</c:f>
              <c:strCache>
                <c:ptCount val="1"/>
                <c:pt idx="0">
                  <c:v>Доходы от реализации имущества имущества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dLbls>
            <c:dLbl>
              <c:idx val="0"/>
              <c:layout>
                <c:manualLayout>
                  <c:x val="0"/>
                  <c:y val="-5.5555555555555455E-2"/>
                </c:manualLayout>
              </c:layout>
              <c:showVal val="1"/>
            </c:dLbl>
            <c:dLbl>
              <c:idx val="1"/>
              <c:layout>
                <c:manualLayout>
                  <c:x val="-9.7222222222222293E-2"/>
                  <c:y val="7.40740740740740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Лист1!$D$3:$E$3</c:f>
              <c:strCache>
                <c:ptCount val="2"/>
                <c:pt idx="0">
                  <c:v>2018г.</c:v>
                </c:pt>
                <c:pt idx="1">
                  <c:v>2019 г</c:v>
                </c:pt>
              </c:strCache>
            </c:strRef>
          </c:cat>
          <c:val>
            <c:numRef>
              <c:f>Лист1!$D$14:$E$14</c:f>
              <c:numCache>
                <c:formatCode>0.0</c:formatCode>
                <c:ptCount val="2"/>
                <c:pt idx="0">
                  <c:v>0</c:v>
                </c:pt>
                <c:pt idx="1">
                  <c:v>80.239999999999995</c:v>
                </c:pt>
              </c:numCache>
            </c:numRef>
          </c:val>
        </c:ser>
        <c:axId val="105715584"/>
        <c:axId val="105717120"/>
      </c:barChart>
      <c:catAx>
        <c:axId val="105715584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05717120"/>
        <c:crosses val="autoZero"/>
        <c:auto val="1"/>
        <c:lblAlgn val="ctr"/>
        <c:lblOffset val="100"/>
      </c:catAx>
      <c:valAx>
        <c:axId val="105717120"/>
        <c:scaling>
          <c:orientation val="minMax"/>
        </c:scaling>
        <c:axPos val="l"/>
        <c:majorGridlines/>
        <c:numFmt formatCode="0.0" sourceLinked="1"/>
        <c:tickLblPos val="nextTo"/>
        <c:crossAx val="105715584"/>
        <c:crosses val="autoZero"/>
        <c:crossBetween val="between"/>
      </c:valAx>
    </c:plotArea>
    <c:legend>
      <c:legendPos val="r"/>
      <c:layout/>
    </c:legend>
    <c:plotVisOnly val="1"/>
  </c:chart>
  <c:spPr>
    <a:solidFill>
      <a:srgbClr val="4F81BD">
        <a:lumMod val="40000"/>
        <a:lumOff val="60000"/>
      </a:srgbClr>
    </a:solidFill>
  </c:sp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8"/>
  <c:chart>
    <c:title>
      <c:tx>
        <c:rich>
          <a:bodyPr/>
          <a:lstStyle/>
          <a:p>
            <a:pPr>
              <a:defRPr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dirty="0"/>
              <a:t>Безвозмездные </a:t>
            </a:r>
            <a:r>
              <a:rPr lang="ru-RU" dirty="0" smtClean="0"/>
              <a:t>поступления, тыс.рублей</a:t>
            </a:r>
            <a:endParaRPr lang="ru-RU" dirty="0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v>Безвозмездные поступления</c:v>
          </c:tx>
          <c:spPr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c:spPr>
          <c:dLbls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Лист1!$B$3:$E$3</c:f>
              <c:strCache>
                <c:ptCount val="4"/>
                <c:pt idx="2">
                  <c:v>2018г.</c:v>
                </c:pt>
                <c:pt idx="3">
                  <c:v>2019 г</c:v>
                </c:pt>
              </c:strCache>
            </c:strRef>
          </c:cat>
          <c:val>
            <c:numRef>
              <c:f>Лист1!$B$15:$E$15</c:f>
              <c:numCache>
                <c:formatCode>General</c:formatCode>
                <c:ptCount val="4"/>
                <c:pt idx="2">
                  <c:v>6955.1</c:v>
                </c:pt>
                <c:pt idx="3" formatCode="0.0">
                  <c:v>52434.747220000005</c:v>
                </c:pt>
              </c:numCache>
            </c:numRef>
          </c:val>
        </c:ser>
        <c:axId val="105779200"/>
        <c:axId val="105780736"/>
      </c:barChart>
      <c:catAx>
        <c:axId val="105779200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05780736"/>
        <c:crosses val="autoZero"/>
        <c:auto val="1"/>
        <c:lblAlgn val="ctr"/>
        <c:lblOffset val="100"/>
      </c:catAx>
      <c:valAx>
        <c:axId val="105780736"/>
        <c:scaling>
          <c:orientation val="minMax"/>
        </c:scaling>
        <c:axPos val="l"/>
        <c:majorGridlines/>
        <c:numFmt formatCode="General" sourceLinked="1"/>
        <c:tickLblPos val="nextTo"/>
        <c:crossAx val="105779200"/>
        <c:crosses val="autoZero"/>
        <c:crossBetween val="between"/>
      </c:valAx>
    </c:plotArea>
    <c:legend>
      <c:legendPos val="r"/>
      <c:layout/>
    </c:legend>
    <c:plotVisOnly val="1"/>
  </c:chart>
  <c:spPr>
    <a:solidFill>
      <a:srgbClr val="4F81BD">
        <a:lumMod val="40000"/>
        <a:lumOff val="60000"/>
      </a:srgbClr>
    </a:solidFill>
  </c:sp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title>
      <c:tx>
        <c:rich>
          <a:bodyPr/>
          <a:lstStyle/>
          <a:p>
            <a:pPr>
              <a:defRPr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Безвозмездных поступлений, тыс.рублей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layout/>
    </c:title>
    <c:plotArea>
      <c:layout/>
      <c:pieChart>
        <c:varyColors val="1"/>
        <c:ser>
          <c:idx val="0"/>
          <c:order val="0"/>
          <c:tx>
            <c:v>СТРУКТУРА Безвозмездных поступлений</c:v>
          </c:tx>
          <c:dPt>
            <c:idx val="4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5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Лист1!$M$36:$M$44</c:f>
              <c:strCache>
                <c:ptCount val="9"/>
                <c:pt idx="0">
                  <c:v>дотации на выравнивание бюджетной обеспеченности</c:v>
                </c:pt>
                <c:pt idx="1">
                  <c:v>прочие дотации (поощрение победителей краевого конкурса Лучшее поселение )</c:v>
                </c:pt>
                <c:pt idx="2">
                  <c:v> субвенции на осуществление первичного воинского учета из федерального бюджета</c:v>
                </c:pt>
                <c:pt idx="3">
                  <c:v>субвенции  на выполнение передаваемых полномочий (административные комиссии) из краевого бюджета</c:v>
                </c:pt>
                <c:pt idx="4">
                  <c:v>субсидии на софинансирование капитальных вложений</c:v>
                </c:pt>
                <c:pt idx="5">
                  <c:v>субсидии на реализацию программ формирование современной городской среды</c:v>
                </c:pt>
                <c:pt idx="6">
                  <c:v>прочие субсидии</c:v>
                </c:pt>
                <c:pt idx="7">
                  <c:v>прочие межбюджетные трансферты</c:v>
                </c:pt>
                <c:pt idx="8">
                  <c:v>прочие безвозмездные</c:v>
                </c:pt>
              </c:strCache>
            </c:strRef>
          </c:cat>
          <c:val>
            <c:numRef>
              <c:f>Лист1!$O$36:$O$44</c:f>
              <c:numCache>
                <c:formatCode>General</c:formatCode>
                <c:ptCount val="9"/>
                <c:pt idx="0">
                  <c:v>1022.5</c:v>
                </c:pt>
                <c:pt idx="1">
                  <c:v>2500</c:v>
                </c:pt>
                <c:pt idx="2">
                  <c:v>443.5</c:v>
                </c:pt>
                <c:pt idx="3">
                  <c:v>7.6</c:v>
                </c:pt>
                <c:pt idx="4">
                  <c:v>10119.1</c:v>
                </c:pt>
                <c:pt idx="5">
                  <c:v>34680.9</c:v>
                </c:pt>
                <c:pt idx="6">
                  <c:v>2169.4</c:v>
                </c:pt>
                <c:pt idx="7">
                  <c:v>1036.3</c:v>
                </c:pt>
                <c:pt idx="8">
                  <c:v>460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65916593026814541"/>
          <c:y val="0.11423828529135922"/>
          <c:w val="0.33171732442428731"/>
          <c:h val="0.84846387508289733"/>
        </c:manualLayout>
      </c:layout>
      <c:txPr>
        <a:bodyPr/>
        <a:lstStyle/>
        <a:p>
          <a:pPr rtl="0">
            <a:defRPr sz="1000" b="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spPr>
    <a:solidFill>
      <a:schemeClr val="accent1">
        <a:lumMod val="40000"/>
        <a:lumOff val="60000"/>
      </a:schemeClr>
    </a:solidFill>
  </c:sp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plotArea>
      <c:layout/>
      <c:pieChart>
        <c:varyColors val="1"/>
        <c:ser>
          <c:idx val="0"/>
          <c:order val="0"/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Лист1!$M$25:$M$34</c:f>
              <c:strCache>
                <c:ptCount val="10"/>
                <c:pt idx="0">
                  <c:v>1.Общегосударственные вопросы </c:v>
                </c:pt>
                <c:pt idx="1">
                  <c:v>2.Национальная оборона </c:v>
                </c:pt>
                <c:pt idx="2">
                  <c:v>3.Национальная безопасность и правоохранительная деятельность </c:v>
                </c:pt>
                <c:pt idx="3">
                  <c:v>4.Национальная экономика </c:v>
                </c:pt>
                <c:pt idx="4">
                  <c:v>5.Жилищно-коммунальное хозяйство </c:v>
                </c:pt>
                <c:pt idx="5">
                  <c:v>6.Молодежная политика </c:v>
                </c:pt>
                <c:pt idx="6">
                  <c:v>7.Культура </c:v>
                </c:pt>
                <c:pt idx="7">
                  <c:v>8.Социальная политика </c:v>
                </c:pt>
                <c:pt idx="8">
                  <c:v>9.Физическая культура и спорт</c:v>
                </c:pt>
                <c:pt idx="9">
                  <c:v>10.Обслуживание государственного и муниципального долга </c:v>
                </c:pt>
              </c:strCache>
            </c:strRef>
          </c:cat>
          <c:val>
            <c:numRef>
              <c:f>Лист1!$L$25:$L$34</c:f>
              <c:numCache>
                <c:formatCode>0.0</c:formatCode>
                <c:ptCount val="10"/>
                <c:pt idx="0">
                  <c:v>20.356354103924932</c:v>
                </c:pt>
                <c:pt idx="1">
                  <c:v>0.42001447084806004</c:v>
                </c:pt>
                <c:pt idx="2">
                  <c:v>0.16677462980009772</c:v>
                </c:pt>
                <c:pt idx="3">
                  <c:v>10.450641907121405</c:v>
                </c:pt>
                <c:pt idx="4">
                  <c:v>51.371415908083598</c:v>
                </c:pt>
                <c:pt idx="5">
                  <c:v>5.9285018884077896E-2</c:v>
                </c:pt>
                <c:pt idx="6">
                  <c:v>12.351550691532287</c:v>
                </c:pt>
                <c:pt idx="7">
                  <c:v>0.29812977547456454</c:v>
                </c:pt>
                <c:pt idx="8">
                  <c:v>4.5322734005356509</c:v>
                </c:pt>
                <c:pt idx="9">
                  <c:v>1.1165595079694435E-2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64222222222222225"/>
          <c:y val="0"/>
          <c:w val="0.35555555555555557"/>
          <c:h val="1"/>
        </c:manualLayout>
      </c:layout>
      <c:txPr>
        <a:bodyPr/>
        <a:lstStyle/>
        <a:p>
          <a:pPr rtl="0">
            <a:defRPr sz="1000" b="0"/>
          </a:pPr>
          <a:endParaRPr lang="ru-RU"/>
        </a:p>
      </c:txPr>
    </c:legend>
    <c:plotVisOnly val="1"/>
  </c:chart>
  <c:spPr>
    <a:solidFill>
      <a:srgbClr val="4F81BD">
        <a:lumMod val="40000"/>
        <a:lumOff val="60000"/>
      </a:srgbClr>
    </a:solidFill>
    <a:ln>
      <a:solidFill>
        <a:schemeClr val="accent1"/>
      </a:solidFill>
    </a:ln>
  </c:sp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plotArea>
      <c:layout>
        <c:manualLayout>
          <c:layoutTarget val="inner"/>
          <c:xMode val="edge"/>
          <c:yMode val="edge"/>
          <c:x val="0.12673840769903771"/>
          <c:y val="0.29302092446777539"/>
          <c:w val="0.61855468066491692"/>
          <c:h val="0.55660469524642764"/>
        </c:manualLayout>
      </c:layout>
      <c:barChart>
        <c:barDir val="col"/>
        <c:grouping val="clustered"/>
        <c:ser>
          <c:idx val="0"/>
          <c:order val="0"/>
          <c:tx>
            <c:strRef>
              <c:f>Лист1!$A$24</c:f>
              <c:strCache>
                <c:ptCount val="1"/>
                <c:pt idx="0">
                  <c:v>Общегосударственные вопросы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-2.7777777777777821E-2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Лист1!$B$23:$C$23</c:f>
              <c:strCache>
                <c:ptCount val="2"/>
                <c:pt idx="0">
                  <c:v>2018г.</c:v>
                </c:pt>
                <c:pt idx="1">
                  <c:v>2019г.</c:v>
                </c:pt>
              </c:strCache>
            </c:strRef>
          </c:cat>
          <c:val>
            <c:numRef>
              <c:f>Лист1!$B$24:$E$24</c:f>
              <c:numCache>
                <c:formatCode>General</c:formatCode>
                <c:ptCount val="4"/>
                <c:pt idx="0">
                  <c:v>19769.2</c:v>
                </c:pt>
                <c:pt idx="1">
                  <c:v>21494.6</c:v>
                </c:pt>
              </c:numCache>
            </c:numRef>
          </c:val>
        </c:ser>
        <c:axId val="106029824"/>
        <c:axId val="106031360"/>
      </c:barChart>
      <c:catAx>
        <c:axId val="106029824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06031360"/>
        <c:crosses val="autoZero"/>
        <c:auto val="1"/>
        <c:lblAlgn val="ctr"/>
        <c:lblOffset val="100"/>
      </c:catAx>
      <c:valAx>
        <c:axId val="106031360"/>
        <c:scaling>
          <c:orientation val="minMax"/>
        </c:scaling>
        <c:axPos val="l"/>
        <c:majorGridlines/>
        <c:numFmt formatCode="General" sourceLinked="1"/>
        <c:tickLblPos val="nextTo"/>
        <c:crossAx val="1060298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418197725284362"/>
          <c:y val="0.47690762613006732"/>
          <c:w val="0.25748468941382396"/>
          <c:h val="0.18132327209098861"/>
        </c:manualLayout>
      </c:layout>
    </c:legend>
    <c:plotVisOnly val="1"/>
  </c:chart>
  <c:spPr>
    <a:solidFill>
      <a:srgbClr val="4F81BD">
        <a:lumMod val="40000"/>
        <a:lumOff val="60000"/>
      </a:srgbClr>
    </a:solidFill>
  </c:sp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8"/>
  <c:chart>
    <c:title>
      <c:tx>
        <c:rich>
          <a:bodyPr/>
          <a:lstStyle/>
          <a:p>
            <a:pPr>
              <a:defRPr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Национальная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оборона, тыс.рублей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Лист1!$A$25</c:f>
              <c:strCache>
                <c:ptCount val="1"/>
                <c:pt idx="0">
                  <c:v>Национальная оборона</c:v>
                </c:pt>
              </c:strCache>
            </c:strRef>
          </c:tx>
          <c:dPt>
            <c:idx val="0"/>
            <c:spPr>
              <a:solidFill>
                <a:schemeClr val="accent3">
                  <a:lumMod val="50000"/>
                </a:schemeClr>
              </a:solidFill>
            </c:spPr>
          </c:dPt>
          <c:dPt>
            <c:idx val="1"/>
            <c:spPr>
              <a:solidFill>
                <a:schemeClr val="accent3">
                  <a:lumMod val="50000"/>
                </a:schemeClr>
              </a:solidFill>
            </c:spPr>
          </c:dPt>
          <c:dLbls>
            <c:dLbl>
              <c:idx val="1"/>
              <c:layout>
                <c:manualLayout>
                  <c:x val="-0.11666666666666672"/>
                  <c:y val="3.240740740740744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strRef>
              <c:f>Лист1!$B$23:$E$23</c:f>
              <c:strCache>
                <c:ptCount val="2"/>
                <c:pt idx="0">
                  <c:v>2018г.</c:v>
                </c:pt>
                <c:pt idx="1">
                  <c:v>2019г.</c:v>
                </c:pt>
              </c:strCache>
            </c:strRef>
          </c:cat>
          <c:val>
            <c:numRef>
              <c:f>Лист1!$B$25:$E$25</c:f>
              <c:numCache>
                <c:formatCode>General</c:formatCode>
                <c:ptCount val="4"/>
                <c:pt idx="0">
                  <c:v>402.1</c:v>
                </c:pt>
                <c:pt idx="1">
                  <c:v>443.5</c:v>
                </c:pt>
              </c:numCache>
            </c:numRef>
          </c:val>
        </c:ser>
        <c:axId val="106086784"/>
        <c:axId val="106088320"/>
      </c:barChart>
      <c:catAx>
        <c:axId val="106086784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06088320"/>
        <c:crosses val="autoZero"/>
        <c:auto val="1"/>
        <c:lblAlgn val="ctr"/>
        <c:lblOffset val="100"/>
      </c:catAx>
      <c:valAx>
        <c:axId val="106088320"/>
        <c:scaling>
          <c:orientation val="minMax"/>
        </c:scaling>
        <c:axPos val="l"/>
        <c:majorGridlines/>
        <c:numFmt formatCode="General" sourceLinked="1"/>
        <c:tickLblPos val="nextTo"/>
        <c:crossAx val="106086784"/>
        <c:crosses val="autoZero"/>
        <c:crossBetween val="between"/>
      </c:valAx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8090746688103837"/>
          <c:y val="0.48101947560303598"/>
          <c:w val="0.18076667213261188"/>
          <c:h val="9.9854696351437969E-2"/>
        </c:manualLayout>
      </c:layout>
      <c:txPr>
        <a:bodyPr/>
        <a:lstStyle/>
        <a:p>
          <a:pPr>
            <a:defRPr sz="1200" b="1"/>
          </a:pPr>
          <a:endParaRPr lang="ru-RU"/>
        </a:p>
      </c:txPr>
    </c:legend>
    <c:plotVisOnly val="1"/>
  </c:chart>
  <c:spPr>
    <a:solidFill>
      <a:srgbClr val="4F81BD">
        <a:lumMod val="40000"/>
        <a:lumOff val="60000"/>
      </a:srgbClr>
    </a:solidFill>
  </c:sp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9"/>
  <c:chart>
    <c:title>
      <c:tx>
        <c:rich>
          <a:bodyPr/>
          <a:lstStyle/>
          <a:p>
            <a:pPr>
              <a:defRPr sz="16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800" dirty="0"/>
              <a:t>
Национальная безопасность и правоохранительная </a:t>
            </a:r>
            <a:r>
              <a:rPr lang="ru-RU" sz="1800" dirty="0" smtClean="0"/>
              <a:t>деятельность, тыс.рублей</a:t>
            </a:r>
            <a:r>
              <a:rPr lang="ru-RU" dirty="0"/>
              <a:t>
</a:t>
            </a:r>
          </a:p>
        </c:rich>
      </c:tx>
      <c:layout>
        <c:manualLayout>
          <c:xMode val="edge"/>
          <c:yMode val="edge"/>
          <c:x val="0.13978820692534571"/>
          <c:y val="2.1333327360748246E-2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Лист1!$A$26</c:f>
              <c:strCache>
                <c:ptCount val="1"/>
                <c:pt idx="0">
                  <c:v>
Национальная безопасность и правоохранительная деятельность
</c:v>
                </c:pt>
              </c:strCache>
            </c:strRef>
          </c:tx>
          <c:dLbls>
            <c:dLbl>
              <c:idx val="0"/>
              <c:layout>
                <c:manualLayout>
                  <c:x val="-8.3333333333333367E-3"/>
                  <c:y val="2.314814814814814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strRef>
              <c:f>Лист1!$B$23:$E$23</c:f>
              <c:strCache>
                <c:ptCount val="2"/>
                <c:pt idx="0">
                  <c:v>2018г.</c:v>
                </c:pt>
                <c:pt idx="1">
                  <c:v>2019г.</c:v>
                </c:pt>
              </c:strCache>
            </c:strRef>
          </c:cat>
          <c:val>
            <c:numRef>
              <c:f>Лист1!$B$26:$E$26</c:f>
              <c:numCache>
                <c:formatCode>General</c:formatCode>
                <c:ptCount val="4"/>
                <c:pt idx="0">
                  <c:v>256.5</c:v>
                </c:pt>
                <c:pt idx="1">
                  <c:v>167.1</c:v>
                </c:pt>
              </c:numCache>
            </c:numRef>
          </c:val>
        </c:ser>
        <c:axId val="105929728"/>
        <c:axId val="105939712"/>
      </c:barChart>
      <c:catAx>
        <c:axId val="105929728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05939712"/>
        <c:crosses val="autoZero"/>
        <c:auto val="1"/>
        <c:lblAlgn val="ctr"/>
        <c:lblOffset val="100"/>
      </c:catAx>
      <c:valAx>
        <c:axId val="105939712"/>
        <c:scaling>
          <c:orientation val="minMax"/>
        </c:scaling>
        <c:axPos val="l"/>
        <c:majorGridlines/>
        <c:numFmt formatCode="General" sourceLinked="1"/>
        <c:tickLblPos val="nextTo"/>
        <c:crossAx val="105929728"/>
        <c:crosses val="autoZero"/>
        <c:crossBetween val="between"/>
      </c:valAx>
    </c:plotArea>
    <c:legend>
      <c:legendPos val="r"/>
      <c:layout/>
    </c:legend>
    <c:plotVisOnly val="1"/>
  </c:chart>
  <c:spPr>
    <a:solidFill>
      <a:srgbClr val="4F81BD">
        <a:lumMod val="40000"/>
        <a:lumOff val="60000"/>
      </a:srgbClr>
    </a:solidFill>
  </c:sp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8"/>
  <c:chart>
    <c:title>
      <c:tx>
        <c:rich>
          <a:bodyPr/>
          <a:lstStyle/>
          <a:p>
            <a:pPr>
              <a:defRPr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dirty="0"/>
              <a:t>Дорожный </a:t>
            </a:r>
            <a:r>
              <a:rPr lang="ru-RU" dirty="0" smtClean="0"/>
              <a:t>фонд,  тыс.рублей</a:t>
            </a:r>
            <a:endParaRPr lang="ru-RU" dirty="0"/>
          </a:p>
        </c:rich>
      </c:tx>
      <c:layout/>
    </c:title>
    <c:plotArea>
      <c:layout/>
      <c:barChart>
        <c:barDir val="col"/>
        <c:grouping val="clustered"/>
        <c:ser>
          <c:idx val="1"/>
          <c:order val="0"/>
          <c:tx>
            <c:strRef>
              <c:f>Лист1!$A$36</c:f>
              <c:strCache>
                <c:ptCount val="1"/>
                <c:pt idx="0">
                  <c:v>Дорожный фонд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dLbls>
            <c:dLbl>
              <c:idx val="0"/>
              <c:layout>
                <c:manualLayout>
                  <c:x val="0"/>
                  <c:y val="-1.8518518518518531E-2"/>
                </c:manualLayout>
              </c:layout>
              <c:showVal val="1"/>
            </c:dLbl>
            <c:dLbl>
              <c:idx val="1"/>
              <c:layout>
                <c:manualLayout>
                  <c:x val="-7.4999946160952888E-2"/>
                  <c:y val="-3.5948397830120947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strRef>
              <c:f>Лист1!$B$36:$E$36</c:f>
              <c:strCache>
                <c:ptCount val="2"/>
                <c:pt idx="0">
                  <c:v>2018г.</c:v>
                </c:pt>
                <c:pt idx="1">
                  <c:v>2019 г</c:v>
                </c:pt>
              </c:strCache>
            </c:strRef>
          </c:cat>
          <c:val>
            <c:numRef>
              <c:f>Лист1!$B$37:$E$37</c:f>
              <c:numCache>
                <c:formatCode>General</c:formatCode>
                <c:ptCount val="4"/>
                <c:pt idx="0" formatCode="0.0">
                  <c:v>10909.3</c:v>
                </c:pt>
                <c:pt idx="1">
                  <c:v>11004.4</c:v>
                </c:pt>
              </c:numCache>
            </c:numRef>
          </c:val>
        </c:ser>
        <c:axId val="106104704"/>
        <c:axId val="106106240"/>
      </c:barChart>
      <c:catAx>
        <c:axId val="106104704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06106240"/>
        <c:crosses val="autoZero"/>
        <c:auto val="1"/>
        <c:lblAlgn val="ctr"/>
        <c:lblOffset val="100"/>
      </c:catAx>
      <c:valAx>
        <c:axId val="106106240"/>
        <c:scaling>
          <c:orientation val="minMax"/>
        </c:scaling>
        <c:axPos val="l"/>
        <c:majorGridlines/>
        <c:numFmt formatCode="0.0" sourceLinked="1"/>
        <c:tickLblPos val="nextTo"/>
        <c:crossAx val="106104704"/>
        <c:crosses val="autoZero"/>
        <c:crossBetween val="between"/>
      </c:valAx>
    </c:plotArea>
    <c:legend>
      <c:legendPos val="r"/>
      <c:layout/>
    </c:legend>
    <c:plotVisOnly val="1"/>
  </c:chart>
  <c:spPr>
    <a:solidFill>
      <a:srgbClr val="4F81BD">
        <a:lumMod val="40000"/>
        <a:lumOff val="60000"/>
      </a:srgbClr>
    </a:solidFill>
  </c:sp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1"/>
  <c:chart>
    <c:title>
      <c:tx>
        <c:rich>
          <a:bodyPr/>
          <a:lstStyle/>
          <a:p>
            <a:pPr>
              <a:defRPr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dirty="0"/>
              <a:t>Жилищно-коммунальное </a:t>
            </a:r>
            <a:r>
              <a:rPr lang="ru-RU" dirty="0" smtClean="0"/>
              <a:t>хозяйство, тыс.рублей</a:t>
            </a:r>
            <a:endParaRPr lang="ru-RU" dirty="0"/>
          </a:p>
        </c:rich>
      </c:tx>
      <c:layout>
        <c:manualLayout>
          <c:xMode val="edge"/>
          <c:yMode val="edge"/>
          <c:x val="0.20602777777777778"/>
          <c:y val="3.2407407407407489E-2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Лист1!$A$28</c:f>
              <c:strCache>
                <c:ptCount val="1"/>
                <c:pt idx="0">
                  <c:v>Жилищно-коммунальное хозяйство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-3.7037037037037056E-2"/>
                </c:manualLayout>
              </c:layout>
              <c:showVal val="1"/>
            </c:dLbl>
            <c:dLbl>
              <c:idx val="1"/>
              <c:layout>
                <c:manualLayout>
                  <c:x val="-8.3333333333333343E-2"/>
                  <c:y val="3.2407407407407433E-2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Val val="1"/>
          </c:dLbls>
          <c:cat>
            <c:strRef>
              <c:f>Лист1!$B$23:$E$23</c:f>
              <c:strCache>
                <c:ptCount val="2"/>
                <c:pt idx="0">
                  <c:v>2018г.</c:v>
                </c:pt>
                <c:pt idx="1">
                  <c:v>2019г.</c:v>
                </c:pt>
              </c:strCache>
            </c:strRef>
          </c:cat>
          <c:val>
            <c:numRef>
              <c:f>Лист1!$B$28:$E$28</c:f>
              <c:numCache>
                <c:formatCode>General</c:formatCode>
                <c:ptCount val="4"/>
                <c:pt idx="0">
                  <c:v>3961.6</c:v>
                </c:pt>
                <c:pt idx="1">
                  <c:v>54243.9</c:v>
                </c:pt>
              </c:numCache>
            </c:numRef>
          </c:val>
        </c:ser>
        <c:axId val="106139648"/>
        <c:axId val="106141184"/>
      </c:barChart>
      <c:catAx>
        <c:axId val="106139648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06141184"/>
        <c:crosses val="autoZero"/>
        <c:auto val="1"/>
        <c:lblAlgn val="ctr"/>
        <c:lblOffset val="100"/>
      </c:catAx>
      <c:valAx>
        <c:axId val="106141184"/>
        <c:scaling>
          <c:orientation val="minMax"/>
        </c:scaling>
        <c:axPos val="l"/>
        <c:majorGridlines/>
        <c:numFmt formatCode="General" sourceLinked="1"/>
        <c:tickLblPos val="nextTo"/>
        <c:crossAx val="106139648"/>
        <c:crosses val="autoZero"/>
        <c:crossBetween val="between"/>
      </c:valAx>
    </c:plotArea>
    <c:legend>
      <c:legendPos val="r"/>
      <c:layout/>
    </c:legend>
    <c:plotVisOnly val="1"/>
  </c:chart>
  <c:spPr>
    <a:solidFill>
      <a:srgbClr val="4F81BD">
        <a:lumMod val="40000"/>
        <a:lumOff val="60000"/>
      </a:srgbClr>
    </a:solidFill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7"/>
  <c:chart>
    <c:title>
      <c:tx>
        <c:rich>
          <a:bodyPr/>
          <a:lstStyle/>
          <a:p>
            <a:pPr>
              <a:defRPr sz="2000">
                <a:solidFill>
                  <a:srgbClr val="C00000"/>
                </a:solidFill>
              </a:defRPr>
            </a:pP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Налог</a:t>
            </a:r>
            <a:r>
              <a:rPr lang="ru-RU" sz="2000" baseline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на доходы физических лиц</a:t>
            </a: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норматив отчисления</a:t>
            </a:r>
            <a:r>
              <a:rPr lang="ru-RU" sz="2000" baseline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 sz="2000">
                <a:solidFill>
                  <a:srgbClr val="C00000"/>
                </a:solidFill>
              </a:defRPr>
            </a:pPr>
            <a:r>
              <a:rPr lang="ru-RU" sz="2000" baseline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ru-RU" sz="2000" baseline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%</a:t>
            </a:r>
          </a:p>
          <a:p>
            <a:pPr>
              <a:defRPr sz="2000">
                <a:solidFill>
                  <a:srgbClr val="C00000"/>
                </a:solidFill>
              </a:defRPr>
            </a:pPr>
            <a:r>
              <a:rPr lang="ru-RU" sz="2000" baseline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(тыс.рублей)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/>
    </c:title>
    <c:plotArea>
      <c:layout/>
      <c:barChart>
        <c:barDir val="col"/>
        <c:grouping val="stacked"/>
        <c:ser>
          <c:idx val="0"/>
          <c:order val="0"/>
          <c:tx>
            <c:v>НДФЛ</c:v>
          </c:tx>
          <c:dLbls>
            <c:dLbl>
              <c:idx val="2"/>
              <c:layout>
                <c:manualLayout>
                  <c:x val="-0.12971976194717524"/>
                  <c:y val="-0.13148123422067254"/>
                </c:manualLayout>
              </c:layout>
              <c:tx>
                <c:rich>
                  <a:bodyPr/>
                  <a:lstStyle/>
                  <a:p>
                    <a:r>
                      <a:rPr lang="en-US" sz="1600" b="1">
                        <a:latin typeface="Times New Roman" pitchFamily="18" charset="0"/>
                        <a:cs typeface="Times New Roman" pitchFamily="18" charset="0"/>
                      </a:rPr>
                      <a:t>16212,3</a:t>
                    </a:r>
                  </a:p>
                </c:rich>
              </c:tx>
              <c:showVal val="1"/>
            </c:dLbl>
            <c:dLbl>
              <c:idx val="3"/>
              <c:layout>
                <c:manualLayout>
                  <c:x val="-0.12777777777777777"/>
                  <c:y val="-0.23148148148148195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Val val="1"/>
          </c:dLbls>
          <c:cat>
            <c:strRef>
              <c:f>Лист1!$B$3:$E$3</c:f>
              <c:strCache>
                <c:ptCount val="4"/>
                <c:pt idx="2">
                  <c:v>2018г.</c:v>
                </c:pt>
                <c:pt idx="3">
                  <c:v>2019 г</c:v>
                </c:pt>
              </c:strCache>
            </c:strRef>
          </c:cat>
          <c:val>
            <c:numRef>
              <c:f>Лист1!$B$4:$E$4</c:f>
              <c:numCache>
                <c:formatCode>General</c:formatCode>
                <c:ptCount val="4"/>
                <c:pt idx="2">
                  <c:v>16212.3</c:v>
                </c:pt>
                <c:pt idx="3" formatCode="0.0">
                  <c:v>18837.359759999959</c:v>
                </c:pt>
              </c:numCache>
            </c:numRef>
          </c:val>
        </c:ser>
        <c:overlap val="100"/>
        <c:axId val="104162048"/>
        <c:axId val="104163584"/>
      </c:barChart>
      <c:catAx>
        <c:axId val="10416204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04163584"/>
        <c:crosses val="autoZero"/>
        <c:auto val="1"/>
        <c:lblAlgn val="ctr"/>
        <c:lblOffset val="100"/>
      </c:catAx>
      <c:valAx>
        <c:axId val="104163584"/>
        <c:scaling>
          <c:orientation val="minMax"/>
        </c:scaling>
        <c:axPos val="l"/>
        <c:majorGridlines/>
        <c:numFmt formatCode="General" sourceLinked="1"/>
        <c:tickLblPos val="nextTo"/>
        <c:crossAx val="104162048"/>
        <c:crosses val="autoZero"/>
        <c:crossBetween val="between"/>
      </c:valAx>
    </c:plotArea>
    <c:legend>
      <c:legendPos val="r"/>
      <c:layout/>
    </c:legend>
    <c:plotVisOnly val="1"/>
  </c:chart>
  <c:spPr>
    <a:solidFill>
      <a:srgbClr val="4F81BD">
        <a:lumMod val="40000"/>
        <a:lumOff val="60000"/>
      </a:srgbClr>
    </a:solidFill>
  </c:sp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2"/>
  <c:chart>
    <c:title>
      <c:tx>
        <c:rich>
          <a:bodyPr/>
          <a:lstStyle/>
          <a:p>
            <a:pPr>
              <a:defRPr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2000" dirty="0"/>
              <a:t>Культура и молодежная </a:t>
            </a:r>
            <a:r>
              <a:rPr lang="ru-RU" sz="2000" dirty="0" smtClean="0"/>
              <a:t>политика, тыс.рублей.</a:t>
            </a:r>
            <a:endParaRPr lang="ru-RU" sz="2000" dirty="0"/>
          </a:p>
        </c:rich>
      </c:tx>
      <c:layout>
        <c:manualLayout>
          <c:xMode val="edge"/>
          <c:yMode val="edge"/>
          <c:x val="0.12825"/>
          <c:y val="3.2407407407407489E-2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Лист1!$A$29</c:f>
              <c:strCache>
                <c:ptCount val="1"/>
                <c:pt idx="0">
                  <c:v>Культура и молодежная политика</c:v>
                </c:pt>
              </c:strCache>
            </c:strRef>
          </c:tx>
          <c:dLbls>
            <c:dLbl>
              <c:idx val="0"/>
              <c:layout>
                <c:manualLayout>
                  <c:x val="7.2852383485379923E-2"/>
                  <c:y val="5.0925845675746685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strRef>
              <c:f>Лист1!$B$23:$E$23</c:f>
              <c:strCache>
                <c:ptCount val="2"/>
                <c:pt idx="0">
                  <c:v>2018г.</c:v>
                </c:pt>
                <c:pt idx="1">
                  <c:v>2019г.</c:v>
                </c:pt>
              </c:strCache>
            </c:strRef>
          </c:cat>
          <c:val>
            <c:numRef>
              <c:f>Лист1!$B$29:$E$29</c:f>
              <c:numCache>
                <c:formatCode>General</c:formatCode>
                <c:ptCount val="4"/>
                <c:pt idx="0">
                  <c:v>15199.3</c:v>
                </c:pt>
                <c:pt idx="1">
                  <c:v>13104.8</c:v>
                </c:pt>
              </c:numCache>
            </c:numRef>
          </c:val>
        </c:ser>
        <c:axId val="106170240"/>
        <c:axId val="106171776"/>
      </c:barChart>
      <c:catAx>
        <c:axId val="106170240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06171776"/>
        <c:crosses val="autoZero"/>
        <c:auto val="1"/>
        <c:lblAlgn val="ctr"/>
        <c:lblOffset val="100"/>
      </c:catAx>
      <c:valAx>
        <c:axId val="106171776"/>
        <c:scaling>
          <c:orientation val="minMax"/>
        </c:scaling>
        <c:axPos val="l"/>
        <c:majorGridlines/>
        <c:numFmt formatCode="General" sourceLinked="1"/>
        <c:tickLblPos val="nextTo"/>
        <c:crossAx val="106170240"/>
        <c:crosses val="autoZero"/>
        <c:crossBetween val="between"/>
      </c:valAx>
    </c:plotArea>
    <c:legend>
      <c:legendPos val="r"/>
      <c:layout/>
    </c:legend>
    <c:plotVisOnly val="1"/>
  </c:chart>
  <c:spPr>
    <a:solidFill>
      <a:srgbClr val="4F81BD">
        <a:lumMod val="40000"/>
        <a:lumOff val="60000"/>
      </a:srgbClr>
    </a:solidFill>
  </c:sp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5"/>
  <c:chart>
    <c:title>
      <c:tx>
        <c:rich>
          <a:bodyPr/>
          <a:lstStyle/>
          <a:p>
            <a:pPr>
              <a:defRPr sz="2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2000" dirty="0"/>
              <a:t>Социальная </a:t>
            </a:r>
            <a:r>
              <a:rPr lang="ru-RU" sz="2000" dirty="0" smtClean="0"/>
              <a:t>политика, тыс.рублей</a:t>
            </a:r>
            <a:endParaRPr lang="ru-RU" sz="2000" dirty="0"/>
          </a:p>
        </c:rich>
      </c:tx>
      <c:layout>
        <c:manualLayout>
          <c:xMode val="edge"/>
          <c:yMode val="edge"/>
          <c:x val="0.26752077865266943"/>
          <c:y val="3.7037037037037056E-2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Лист1!$A$30</c:f>
              <c:strCache>
                <c:ptCount val="1"/>
                <c:pt idx="0">
                  <c:v>Социальная политика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strRef>
              <c:f>Лист1!$B$23:$E$23</c:f>
              <c:strCache>
                <c:ptCount val="2"/>
                <c:pt idx="0">
                  <c:v>2018г.</c:v>
                </c:pt>
                <c:pt idx="1">
                  <c:v>2019г.</c:v>
                </c:pt>
              </c:strCache>
            </c:strRef>
          </c:cat>
          <c:val>
            <c:numRef>
              <c:f>Лист1!$B$30:$E$30</c:f>
              <c:numCache>
                <c:formatCode>General</c:formatCode>
                <c:ptCount val="4"/>
                <c:pt idx="0">
                  <c:v>241.6</c:v>
                </c:pt>
                <c:pt idx="1">
                  <c:v>314.8</c:v>
                </c:pt>
              </c:numCache>
            </c:numRef>
          </c:val>
        </c:ser>
        <c:axId val="106183680"/>
        <c:axId val="106226432"/>
      </c:barChart>
      <c:catAx>
        <c:axId val="106183680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06226432"/>
        <c:crosses val="autoZero"/>
        <c:auto val="1"/>
        <c:lblAlgn val="ctr"/>
        <c:lblOffset val="100"/>
      </c:catAx>
      <c:valAx>
        <c:axId val="106226432"/>
        <c:scaling>
          <c:orientation val="minMax"/>
        </c:scaling>
        <c:axPos val="l"/>
        <c:majorGridlines/>
        <c:numFmt formatCode="General" sourceLinked="1"/>
        <c:tickLblPos val="nextTo"/>
        <c:crossAx val="106183680"/>
        <c:crosses val="autoZero"/>
        <c:crossBetween val="between"/>
      </c:valAx>
    </c:plotArea>
    <c:legend>
      <c:legendPos val="r"/>
      <c:layout/>
    </c:legend>
    <c:plotVisOnly val="1"/>
  </c:chart>
  <c:spPr>
    <a:solidFill>
      <a:srgbClr val="4F81BD">
        <a:lumMod val="40000"/>
        <a:lumOff val="60000"/>
      </a:srgbClr>
    </a:solidFill>
  </c:sp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8"/>
  <c:chart>
    <c:title>
      <c:tx>
        <c:rich>
          <a:bodyPr/>
          <a:lstStyle/>
          <a:p>
            <a:pPr>
              <a:defRPr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dirty="0"/>
              <a:t>Массовый </a:t>
            </a:r>
            <a:r>
              <a:rPr lang="ru-RU" dirty="0" smtClean="0"/>
              <a:t>спорт, тыс.рублей</a:t>
            </a:r>
            <a:endParaRPr lang="ru-RU" dirty="0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Лист1!$A$31</c:f>
              <c:strCache>
                <c:ptCount val="1"/>
                <c:pt idx="0">
                  <c:v>Массовый спорт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dPt>
            <c:idx val="0"/>
            <c:spPr>
              <a:solidFill>
                <a:srgbClr val="FFC000"/>
              </a:solidFill>
            </c:spPr>
          </c:dPt>
          <c:dPt>
            <c:idx val="1"/>
            <c:spPr>
              <a:solidFill>
                <a:srgbClr val="FFC000"/>
              </a:solidFill>
            </c:spPr>
          </c:dPt>
          <c:dLbls>
            <c:dLbl>
              <c:idx val="0"/>
              <c:layout>
                <c:manualLayout>
                  <c:x val="0"/>
                  <c:y val="4.6296296296296335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strRef>
              <c:f>Лист1!$B$23:$E$23</c:f>
              <c:strCache>
                <c:ptCount val="2"/>
                <c:pt idx="0">
                  <c:v>2018г.</c:v>
                </c:pt>
                <c:pt idx="1">
                  <c:v>2019г.</c:v>
                </c:pt>
              </c:strCache>
            </c:strRef>
          </c:cat>
          <c:val>
            <c:numRef>
              <c:f>Лист1!$B$31:$E$31</c:f>
              <c:numCache>
                <c:formatCode>General</c:formatCode>
                <c:ptCount val="4"/>
                <c:pt idx="0">
                  <c:v>7372.9</c:v>
                </c:pt>
                <c:pt idx="1">
                  <c:v>4785.7</c:v>
                </c:pt>
              </c:numCache>
            </c:numRef>
          </c:val>
        </c:ser>
        <c:axId val="106319232"/>
        <c:axId val="106337408"/>
      </c:barChart>
      <c:catAx>
        <c:axId val="106319232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06337408"/>
        <c:crosses val="autoZero"/>
        <c:auto val="1"/>
        <c:lblAlgn val="ctr"/>
        <c:lblOffset val="100"/>
      </c:catAx>
      <c:valAx>
        <c:axId val="106337408"/>
        <c:scaling>
          <c:orientation val="minMax"/>
        </c:scaling>
        <c:axPos val="l"/>
        <c:majorGridlines/>
        <c:numFmt formatCode="General" sourceLinked="1"/>
        <c:tickLblPos val="nextTo"/>
        <c:crossAx val="106319232"/>
        <c:crosses val="autoZero"/>
        <c:crossBetween val="between"/>
      </c:valAx>
    </c:plotArea>
    <c:legend>
      <c:legendPos val="r"/>
      <c:legendEntry>
        <c:idx val="2"/>
        <c:delete val="1"/>
      </c:legendEntry>
      <c:legendEntry>
        <c:idx val="3"/>
        <c:delete val="1"/>
      </c:legendEntry>
      <c:layout/>
    </c:legend>
    <c:plotVisOnly val="1"/>
  </c:chart>
  <c:spPr>
    <a:solidFill>
      <a:srgbClr val="4F81BD">
        <a:lumMod val="40000"/>
        <a:lumOff val="60000"/>
      </a:srgbClr>
    </a:solidFill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8"/>
  <c:chart>
    <c:title>
      <c:tx>
        <c:rich>
          <a:bodyPr/>
          <a:lstStyle/>
          <a:p>
            <a:pPr>
              <a:defRPr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Земельный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налог , </a:t>
            </a:r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норматив отчисления 100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%</a:t>
            </a:r>
          </a:p>
          <a:p>
            <a:pPr>
              <a:defRPr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(тыс.рублей)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v>Земельный налог</c:v>
          </c:tx>
          <c:spPr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c:spPr>
          <c:dLbls>
            <c:dLbl>
              <c:idx val="2"/>
              <c:layout>
                <c:manualLayout>
                  <c:x val="-0.1"/>
                  <c:y val="3.7037037037037056E-2"/>
                </c:manualLayout>
              </c:layout>
              <c:showVal val="1"/>
            </c:dLbl>
            <c:dLbl>
              <c:idx val="3"/>
              <c:layout>
                <c:manualLayout>
                  <c:x val="-8.3333333333333367E-3"/>
                  <c:y val="-3.7037037037037056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Лист1!$B$3:$E$3</c:f>
              <c:strCache>
                <c:ptCount val="4"/>
                <c:pt idx="2">
                  <c:v>2018г.</c:v>
                </c:pt>
                <c:pt idx="3">
                  <c:v>2019 г</c:v>
                </c:pt>
              </c:strCache>
            </c:strRef>
          </c:cat>
          <c:val>
            <c:numRef>
              <c:f>Лист1!$B$5:$E$5</c:f>
              <c:numCache>
                <c:formatCode>General</c:formatCode>
                <c:ptCount val="4"/>
                <c:pt idx="2">
                  <c:v>16223.5</c:v>
                </c:pt>
                <c:pt idx="3" formatCode="0.0">
                  <c:v>14842.620080000002</c:v>
                </c:pt>
              </c:numCache>
            </c:numRef>
          </c:val>
        </c:ser>
        <c:axId val="104213120"/>
        <c:axId val="104239488"/>
      </c:barChart>
      <c:catAx>
        <c:axId val="10421312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04239488"/>
        <c:crosses val="autoZero"/>
        <c:auto val="1"/>
        <c:lblAlgn val="ctr"/>
        <c:lblOffset val="100"/>
      </c:catAx>
      <c:valAx>
        <c:axId val="104239488"/>
        <c:scaling>
          <c:orientation val="minMax"/>
        </c:scaling>
        <c:axPos val="l"/>
        <c:majorGridlines/>
        <c:numFmt formatCode="General" sourceLinked="1"/>
        <c:tickLblPos val="nextTo"/>
        <c:crossAx val="104213120"/>
        <c:crosses val="autoZero"/>
        <c:crossBetween val="between"/>
      </c:valAx>
    </c:plotArea>
    <c:legend>
      <c:legendPos val="r"/>
      <c:layout/>
    </c:legend>
    <c:plotVisOnly val="1"/>
  </c:chart>
  <c:spPr>
    <a:solidFill>
      <a:srgbClr val="4F81BD">
        <a:lumMod val="40000"/>
        <a:lumOff val="60000"/>
      </a:srgbClr>
    </a:solidFill>
  </c:sp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9"/>
  <c:chart>
    <c:title>
      <c:tx>
        <c:rich>
          <a:bodyPr/>
          <a:lstStyle/>
          <a:p>
            <a:pPr>
              <a:defRPr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dirty="0"/>
              <a:t>Налог на имущество, </a:t>
            </a:r>
            <a:r>
              <a:rPr lang="ru-RU" dirty="0" smtClean="0"/>
              <a:t>норматив </a:t>
            </a:r>
            <a:r>
              <a:rPr lang="ru-RU" dirty="0"/>
              <a:t>отчисления 100</a:t>
            </a:r>
            <a:r>
              <a:rPr lang="ru-RU" dirty="0" smtClean="0"/>
              <a:t>%</a:t>
            </a:r>
          </a:p>
          <a:p>
            <a:pPr>
              <a:defRPr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dirty="0" smtClean="0"/>
              <a:t>(тыс.рублей)</a:t>
            </a:r>
            <a:endParaRPr lang="ru-RU" dirty="0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v>Налог на имущество</c:v>
          </c:tx>
          <c:dLbls>
            <c:dLbl>
              <c:idx val="2"/>
              <c:layout>
                <c:manualLayout>
                  <c:x val="4.6376486999368891E-3"/>
                  <c:y val="-0.1144511962395646"/>
                </c:manualLayout>
              </c:layout>
              <c:showVal val="1"/>
            </c:dLbl>
            <c:dLbl>
              <c:idx val="3"/>
              <c:layout>
                <c:manualLayout>
                  <c:x val="1.5458828999789433E-3"/>
                  <c:y val="-4.2756381474101185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Лист1!$B$3:$E$3</c:f>
              <c:strCache>
                <c:ptCount val="4"/>
                <c:pt idx="2">
                  <c:v>2018г.</c:v>
                </c:pt>
                <c:pt idx="3">
                  <c:v>2019 г</c:v>
                </c:pt>
              </c:strCache>
            </c:strRef>
          </c:cat>
          <c:val>
            <c:numRef>
              <c:f>Лист1!$B$6:$E$6</c:f>
              <c:numCache>
                <c:formatCode>General</c:formatCode>
                <c:ptCount val="4"/>
                <c:pt idx="2">
                  <c:v>3490.7</c:v>
                </c:pt>
                <c:pt idx="3" formatCode="0.0">
                  <c:v>4383.8340599999992</c:v>
                </c:pt>
              </c:numCache>
            </c:numRef>
          </c:val>
        </c:ser>
        <c:axId val="104264448"/>
        <c:axId val="104265984"/>
      </c:barChart>
      <c:catAx>
        <c:axId val="104264448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04265984"/>
        <c:crosses val="autoZero"/>
        <c:auto val="1"/>
        <c:lblAlgn val="ctr"/>
        <c:lblOffset val="100"/>
      </c:catAx>
      <c:valAx>
        <c:axId val="104265984"/>
        <c:scaling>
          <c:orientation val="minMax"/>
        </c:scaling>
        <c:axPos val="l"/>
        <c:majorGridlines/>
        <c:numFmt formatCode="General" sourceLinked="1"/>
        <c:tickLblPos val="nextTo"/>
        <c:crossAx val="1042644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885360002044961"/>
          <c:y val="0.5140346537548186"/>
          <c:w val="0.16187110257967688"/>
          <c:h val="0.10627574375372344"/>
        </c:manualLayout>
      </c:layout>
      <c:txPr>
        <a:bodyPr/>
        <a:lstStyle/>
        <a:p>
          <a:pPr>
            <a:defRPr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spPr>
    <a:solidFill>
      <a:srgbClr val="4F81BD">
        <a:lumMod val="40000"/>
        <a:lumOff val="60000"/>
      </a:srgbClr>
    </a:solidFill>
  </c:sp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0"/>
  <c:chart>
    <c:title>
      <c:tx>
        <c:rich>
          <a:bodyPr/>
          <a:lstStyle/>
          <a:p>
            <a:pPr>
              <a:defRPr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dirty="0"/>
              <a:t>Единый сельскохозяйственный налог</a:t>
            </a:r>
            <a:r>
              <a:rPr lang="ru-RU" dirty="0" smtClean="0"/>
              <a:t>, норматив </a:t>
            </a:r>
            <a:r>
              <a:rPr lang="ru-RU" dirty="0"/>
              <a:t>отчисления 50</a:t>
            </a:r>
            <a:r>
              <a:rPr lang="ru-RU" dirty="0" smtClean="0"/>
              <a:t>%</a:t>
            </a:r>
          </a:p>
          <a:p>
            <a:pPr>
              <a:defRPr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dirty="0" smtClean="0"/>
              <a:t>(тыс.рублей)</a:t>
            </a:r>
          </a:p>
          <a:p>
            <a:pPr>
              <a:defRPr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 dirty="0"/>
          </a:p>
        </c:rich>
      </c:tx>
      <c:layout>
        <c:manualLayout>
          <c:xMode val="edge"/>
          <c:yMode val="edge"/>
          <c:x val="0.13555431022088135"/>
          <c:y val="2.5071049595812349E-2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v>ЕСХН</c:v>
          </c:tx>
          <c:spPr>
            <a:ln>
              <a:solidFill>
                <a:schemeClr val="accent4">
                  <a:lumMod val="75000"/>
                </a:schemeClr>
              </a:solidFill>
            </a:ln>
          </c:spPr>
          <c:dLbls>
            <c:dLbl>
              <c:idx val="2"/>
              <c:layout>
                <c:manualLayout>
                  <c:x val="-0.11691542288557213"/>
                  <c:y val="3.5820895522388062E-2"/>
                </c:manualLayout>
              </c:layout>
              <c:showVal val="1"/>
            </c:dLbl>
            <c:dLbl>
              <c:idx val="3"/>
              <c:layout>
                <c:manualLayout>
                  <c:x val="9.1209559938054401E-17"/>
                  <c:y val="-7.562189054726369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Лист1!$B$3:$E$3</c:f>
              <c:strCache>
                <c:ptCount val="4"/>
                <c:pt idx="2">
                  <c:v>2018г.</c:v>
                </c:pt>
                <c:pt idx="3">
                  <c:v>2019 г</c:v>
                </c:pt>
              </c:strCache>
            </c:strRef>
          </c:cat>
          <c:val>
            <c:numRef>
              <c:f>Лист1!$B$7:$E$7</c:f>
              <c:numCache>
                <c:formatCode>General</c:formatCode>
                <c:ptCount val="4"/>
                <c:pt idx="2">
                  <c:v>2799.3</c:v>
                </c:pt>
                <c:pt idx="3" formatCode="0.0">
                  <c:v>1719.3070500000001</c:v>
                </c:pt>
              </c:numCache>
            </c:numRef>
          </c:val>
        </c:ser>
        <c:axId val="104315520"/>
        <c:axId val="104321408"/>
      </c:barChart>
      <c:catAx>
        <c:axId val="104315520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04321408"/>
        <c:crosses val="autoZero"/>
        <c:auto val="1"/>
        <c:lblAlgn val="ctr"/>
        <c:lblOffset val="100"/>
      </c:catAx>
      <c:valAx>
        <c:axId val="104321408"/>
        <c:scaling>
          <c:orientation val="minMax"/>
        </c:scaling>
        <c:axPos val="l"/>
        <c:majorGridlines/>
        <c:numFmt formatCode="General" sourceLinked="1"/>
        <c:tickLblPos val="nextTo"/>
        <c:crossAx val="104315520"/>
        <c:crosses val="autoZero"/>
        <c:crossBetween val="between"/>
      </c:valAx>
    </c:plotArea>
    <c:legend>
      <c:legendPos val="r"/>
      <c:layout/>
    </c:legend>
    <c:plotVisOnly val="1"/>
  </c:chart>
  <c:spPr>
    <a:solidFill>
      <a:srgbClr val="4F81BD">
        <a:lumMod val="40000"/>
        <a:lumOff val="60000"/>
      </a:srgbClr>
    </a:solidFill>
  </c:sp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1"/>
  <c:chart>
    <c:title>
      <c:tx>
        <c:rich>
          <a:bodyPr/>
          <a:lstStyle/>
          <a:p>
            <a:pPr>
              <a:defRPr sz="2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2000" dirty="0" smtClean="0"/>
              <a:t>АКЦИЗЫ</a:t>
            </a:r>
          </a:p>
          <a:p>
            <a:pPr>
              <a:defRPr sz="2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2000" dirty="0" smtClean="0"/>
              <a:t>(тыс.рублей)</a:t>
            </a:r>
            <a:endParaRPr lang="ru-RU" sz="2000" dirty="0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v>АКЦИЗЫ</c:v>
          </c:tx>
          <c:dLbls>
            <c:dLbl>
              <c:idx val="2"/>
              <c:layout>
                <c:manualLayout>
                  <c:x val="0"/>
                  <c:y val="-3.2407407407407482E-2"/>
                </c:manualLayout>
              </c:layout>
              <c:showVal val="1"/>
            </c:dLbl>
            <c:dLbl>
              <c:idx val="3"/>
              <c:layout>
                <c:manualLayout>
                  <c:x val="-0.1"/>
                  <c:y val="5.5555555555555455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Лист1!$B$3:$E$3</c:f>
              <c:strCache>
                <c:ptCount val="4"/>
                <c:pt idx="2">
                  <c:v>2018г.</c:v>
                </c:pt>
                <c:pt idx="3">
                  <c:v>2019 г</c:v>
                </c:pt>
              </c:strCache>
            </c:strRef>
          </c:cat>
          <c:val>
            <c:numRef>
              <c:f>Лист1!$B$8:$E$8</c:f>
              <c:numCache>
                <c:formatCode>General</c:formatCode>
                <c:ptCount val="4"/>
                <c:pt idx="2">
                  <c:v>7369.2</c:v>
                </c:pt>
                <c:pt idx="3" formatCode="0.0">
                  <c:v>8804.166099999984</c:v>
                </c:pt>
              </c:numCache>
            </c:numRef>
          </c:val>
        </c:ser>
        <c:axId val="105595648"/>
        <c:axId val="105597184"/>
      </c:barChart>
      <c:catAx>
        <c:axId val="105595648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05597184"/>
        <c:crosses val="autoZero"/>
        <c:auto val="1"/>
        <c:lblAlgn val="ctr"/>
        <c:lblOffset val="100"/>
      </c:catAx>
      <c:valAx>
        <c:axId val="105597184"/>
        <c:scaling>
          <c:orientation val="minMax"/>
        </c:scaling>
        <c:axPos val="l"/>
        <c:majorGridlines/>
        <c:numFmt formatCode="General" sourceLinked="1"/>
        <c:tickLblPos val="nextTo"/>
        <c:crossAx val="105595648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b="1"/>
          </a:pPr>
          <a:endParaRPr lang="ru-RU"/>
        </a:p>
      </c:txPr>
    </c:legend>
    <c:plotVisOnly val="1"/>
  </c:chart>
  <c:spPr>
    <a:solidFill>
      <a:srgbClr val="4F81BD">
        <a:lumMod val="40000"/>
        <a:lumOff val="60000"/>
      </a:srgbClr>
    </a:solidFill>
  </c:sp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2"/>
  <c:chart>
    <c:title>
      <c:tx>
        <c:rich>
          <a:bodyPr/>
          <a:lstStyle/>
          <a:p>
            <a:pPr>
              <a:defRPr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600" dirty="0"/>
              <a:t>Аренда земли, </a:t>
            </a:r>
            <a:r>
              <a:rPr lang="ru-RU" sz="1600" dirty="0" smtClean="0"/>
              <a:t>норматив </a:t>
            </a:r>
            <a:r>
              <a:rPr lang="ru-RU" sz="1600" dirty="0"/>
              <a:t>отчисления 100</a:t>
            </a:r>
            <a:r>
              <a:rPr lang="ru-RU" sz="1600" dirty="0" smtClean="0"/>
              <a:t>%</a:t>
            </a:r>
          </a:p>
          <a:p>
            <a:pPr>
              <a:defRPr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600" dirty="0" smtClean="0"/>
              <a:t>(тыс.рублей)</a:t>
            </a:r>
            <a:endParaRPr lang="ru-RU" sz="1600" dirty="0"/>
          </a:p>
        </c:rich>
      </c:tx>
      <c:layout/>
    </c:title>
    <c:plotArea>
      <c:layout>
        <c:manualLayout>
          <c:layoutTarget val="inner"/>
          <c:xMode val="edge"/>
          <c:yMode val="edge"/>
          <c:x val="0.13366885389326341"/>
          <c:y val="0.19480351414406533"/>
          <c:w val="0.63351312335958065"/>
          <c:h val="0.65482210557013765"/>
        </c:manualLayout>
      </c:layout>
      <c:barChart>
        <c:barDir val="col"/>
        <c:grouping val="clustered"/>
        <c:ser>
          <c:idx val="0"/>
          <c:order val="0"/>
          <c:tx>
            <c:strRef>
              <c:f>Лист1!$A$10</c:f>
              <c:strCache>
                <c:ptCount val="1"/>
                <c:pt idx="0">
                  <c:v>Аренда земли</c:v>
                </c:pt>
              </c:strCache>
            </c:strRef>
          </c:tx>
          <c:dLbls>
            <c:dLbl>
              <c:idx val="2"/>
              <c:layout>
                <c:manualLayout>
                  <c:x val="-0.11666666666666672"/>
                  <c:y val="2.3148148148148147E-2"/>
                </c:manualLayout>
              </c:layout>
              <c:showVal val="1"/>
            </c:dLbl>
            <c:dLbl>
              <c:idx val="3"/>
              <c:layout>
                <c:manualLayout>
                  <c:x val="0"/>
                  <c:y val="1.3888888888888923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Лист1!$B$3:$E$3</c:f>
              <c:strCache>
                <c:ptCount val="4"/>
                <c:pt idx="2">
                  <c:v>2018г.</c:v>
                </c:pt>
                <c:pt idx="3">
                  <c:v>2019 г</c:v>
                </c:pt>
              </c:strCache>
            </c:strRef>
          </c:cat>
          <c:val>
            <c:numRef>
              <c:f>Лист1!$B$10:$E$10</c:f>
              <c:numCache>
                <c:formatCode>General</c:formatCode>
                <c:ptCount val="4"/>
                <c:pt idx="2">
                  <c:v>89.2</c:v>
                </c:pt>
                <c:pt idx="3" formatCode="0.0">
                  <c:v>89.2</c:v>
                </c:pt>
              </c:numCache>
            </c:numRef>
          </c:val>
        </c:ser>
        <c:axId val="105630336"/>
        <c:axId val="105255296"/>
      </c:barChart>
      <c:catAx>
        <c:axId val="105630336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05255296"/>
        <c:crosses val="autoZero"/>
        <c:auto val="1"/>
        <c:lblAlgn val="ctr"/>
        <c:lblOffset val="100"/>
      </c:catAx>
      <c:valAx>
        <c:axId val="105255296"/>
        <c:scaling>
          <c:orientation val="minMax"/>
        </c:scaling>
        <c:axPos val="l"/>
        <c:majorGridlines/>
        <c:numFmt formatCode="General" sourceLinked="1"/>
        <c:tickLblPos val="nextTo"/>
        <c:crossAx val="1056303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162642169728783"/>
          <c:y val="0.46039843977836131"/>
          <c:w val="0.17170691163604548"/>
          <c:h val="0.24575422863808688"/>
        </c:manualLayout>
      </c:layout>
    </c:legend>
    <c:plotVisOnly val="1"/>
  </c:chart>
  <c:spPr>
    <a:solidFill>
      <a:srgbClr val="4F81BD">
        <a:lumMod val="40000"/>
        <a:lumOff val="60000"/>
      </a:srgbClr>
    </a:solidFill>
  </c:sp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2"/>
  <c:chart>
    <c:title>
      <c:tx>
        <c:rich>
          <a:bodyPr/>
          <a:lstStyle/>
          <a:p>
            <a:pPr>
              <a:defRPr sz="16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600" dirty="0"/>
              <a:t>Аренда </a:t>
            </a:r>
            <a:r>
              <a:rPr lang="ru-RU" sz="1600" baseline="0" dirty="0"/>
              <a:t> имущества, норматив отчисления 100 </a:t>
            </a:r>
            <a:r>
              <a:rPr lang="ru-RU" sz="1600" baseline="0" dirty="0" smtClean="0"/>
              <a:t>%</a:t>
            </a:r>
          </a:p>
          <a:p>
            <a:pPr>
              <a:defRPr sz="16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600" baseline="0" dirty="0" smtClean="0"/>
              <a:t>(тыс.рублей)</a:t>
            </a:r>
            <a:endParaRPr lang="ru-RU" sz="1600" baseline="0" dirty="0"/>
          </a:p>
          <a:p>
            <a:pPr>
              <a:defRPr sz="16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 sz="1600" dirty="0"/>
          </a:p>
        </c:rich>
      </c:tx>
      <c:layout/>
    </c:title>
    <c:plotArea>
      <c:layout>
        <c:manualLayout>
          <c:layoutTarget val="inner"/>
          <c:xMode val="edge"/>
          <c:yMode val="edge"/>
          <c:x val="0.13366885389326341"/>
          <c:y val="0.19480351414406533"/>
          <c:w val="0.63351312335958065"/>
          <c:h val="0.65482210557013765"/>
        </c:manualLayout>
      </c:layout>
      <c:barChart>
        <c:barDir val="col"/>
        <c:grouping val="clustered"/>
        <c:ser>
          <c:idx val="0"/>
          <c:order val="0"/>
          <c:tx>
            <c:strRef>
              <c:f>Лист1!$A$9</c:f>
              <c:strCache>
                <c:ptCount val="1"/>
                <c:pt idx="0">
                  <c:v>Аренда имущества</c:v>
                </c:pt>
              </c:strCache>
            </c:strRef>
          </c:tx>
          <c:dLbls>
            <c:dLbl>
              <c:idx val="1"/>
              <c:layout>
                <c:manualLayout>
                  <c:x val="-5.5555555555555558E-3"/>
                  <c:y val="-4.1666666666666664E-2"/>
                </c:manualLayout>
              </c:layout>
              <c:showVal val="1"/>
            </c:dLbl>
            <c:dLbl>
              <c:idx val="2"/>
              <c:layout>
                <c:manualLayout>
                  <c:x val="-0.11666666666666672"/>
                  <c:y val="2.3148148148148147E-2"/>
                </c:manualLayout>
              </c:layout>
              <c:showVal val="1"/>
            </c:dLbl>
            <c:dLbl>
              <c:idx val="3"/>
              <c:layout>
                <c:manualLayout>
                  <c:x val="0"/>
                  <c:y val="1.388888888888893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Лист1!$D$3:$E$3</c:f>
              <c:strCache>
                <c:ptCount val="2"/>
                <c:pt idx="0">
                  <c:v>2018г.</c:v>
                </c:pt>
                <c:pt idx="1">
                  <c:v>2019 г</c:v>
                </c:pt>
              </c:strCache>
            </c:strRef>
          </c:cat>
          <c:val>
            <c:numRef>
              <c:f>Лист1!$D$9:$E$9</c:f>
              <c:numCache>
                <c:formatCode>0.0</c:formatCode>
                <c:ptCount val="2"/>
                <c:pt idx="0" formatCode="General">
                  <c:v>1207.5999999999999</c:v>
                </c:pt>
                <c:pt idx="1">
                  <c:v>707.45750999999882</c:v>
                </c:pt>
              </c:numCache>
            </c:numRef>
          </c:val>
        </c:ser>
        <c:axId val="105275776"/>
        <c:axId val="105277312"/>
      </c:barChart>
      <c:catAx>
        <c:axId val="105275776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05277312"/>
        <c:crosses val="autoZero"/>
        <c:auto val="1"/>
        <c:lblAlgn val="ctr"/>
        <c:lblOffset val="100"/>
      </c:catAx>
      <c:valAx>
        <c:axId val="105277312"/>
        <c:scaling>
          <c:orientation val="minMax"/>
        </c:scaling>
        <c:axPos val="l"/>
        <c:majorGridlines/>
        <c:numFmt formatCode="General" sourceLinked="1"/>
        <c:tickLblPos val="nextTo"/>
        <c:crossAx val="1052757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162642169728783"/>
          <c:y val="0.46039843977836131"/>
          <c:w val="0.17170691163604548"/>
          <c:h val="0.24575422863808688"/>
        </c:manualLayout>
      </c:layout>
    </c:legend>
    <c:plotVisOnly val="1"/>
  </c:chart>
  <c:spPr>
    <a:solidFill>
      <a:srgbClr val="4F81BD">
        <a:lumMod val="40000"/>
        <a:lumOff val="60000"/>
      </a:srgbClr>
    </a:solidFill>
  </c:sp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 sz="2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dirty="0" smtClean="0"/>
              <a:t>ШТРАФЫ, тыс.рублей</a:t>
            </a:r>
            <a:endParaRPr lang="ru-RU" dirty="0"/>
          </a:p>
        </c:rich>
      </c:tx>
      <c:layout/>
    </c:title>
    <c:plotArea>
      <c:layout>
        <c:manualLayout>
          <c:layoutTarget val="inner"/>
          <c:xMode val="edge"/>
          <c:yMode val="edge"/>
          <c:x val="7.3483358047977343E-2"/>
          <c:y val="9.8073468095314878E-2"/>
          <c:w val="0.82452864982152929"/>
          <c:h val="0.84047271277432767"/>
        </c:manualLayout>
      </c:layout>
      <c:barChart>
        <c:barDir val="col"/>
        <c:grouping val="clustered"/>
        <c:ser>
          <c:idx val="0"/>
          <c:order val="0"/>
          <c:tx>
            <c:v>ШТРАФЫ</c:v>
          </c:tx>
          <c:spPr>
            <a:solidFill>
              <a:schemeClr val="accent6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c:spPr>
          <c:dLbls>
            <c:dLbl>
              <c:idx val="2"/>
              <c:layout>
                <c:manualLayout>
                  <c:x val="-0.11388888888888885"/>
                  <c:y val="2.7777777777777877E-2"/>
                </c:manualLayout>
              </c:layout>
              <c:showVal val="1"/>
            </c:dLbl>
            <c:dLbl>
              <c:idx val="3"/>
              <c:layout>
                <c:manualLayout>
                  <c:x val="-0.10833333333333336"/>
                  <c:y val="2.777777777777787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Лист1!$B$3:$E$3</c:f>
              <c:strCache>
                <c:ptCount val="4"/>
                <c:pt idx="2">
                  <c:v>2018г.</c:v>
                </c:pt>
                <c:pt idx="3">
                  <c:v>2019 г</c:v>
                </c:pt>
              </c:strCache>
            </c:strRef>
          </c:cat>
          <c:val>
            <c:numRef>
              <c:f>Лист1!$B$11:$E$11</c:f>
              <c:numCache>
                <c:formatCode>General</c:formatCode>
                <c:ptCount val="4"/>
                <c:pt idx="2">
                  <c:v>322.60000000000002</c:v>
                </c:pt>
                <c:pt idx="3" formatCode="0.0">
                  <c:v>325.14001999999999</c:v>
                </c:pt>
              </c:numCache>
            </c:numRef>
          </c:val>
        </c:ser>
        <c:axId val="105302272"/>
        <c:axId val="105652224"/>
      </c:barChart>
      <c:catAx>
        <c:axId val="105302272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05652224"/>
        <c:crosses val="autoZero"/>
        <c:auto val="1"/>
        <c:lblAlgn val="ctr"/>
        <c:lblOffset val="100"/>
      </c:catAx>
      <c:valAx>
        <c:axId val="105652224"/>
        <c:scaling>
          <c:orientation val="minMax"/>
        </c:scaling>
        <c:axPos val="l"/>
        <c:majorGridlines/>
        <c:numFmt formatCode="General" sourceLinked="1"/>
        <c:tickLblPos val="nextTo"/>
        <c:crossAx val="105302272"/>
        <c:crosses val="autoZero"/>
        <c:crossBetween val="between"/>
      </c:valAx>
    </c:plotArea>
    <c:legend>
      <c:legendPos val="r"/>
      <c:layout/>
    </c:legend>
    <c:plotVisOnly val="1"/>
  </c:chart>
  <c:spPr>
    <a:solidFill>
      <a:srgbClr val="4F81BD">
        <a:lumMod val="40000"/>
        <a:lumOff val="60000"/>
      </a:srgbClr>
    </a:solidFill>
  </c:spPr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0.27344</cdr:x>
      <cdr:y>0.07547</cdr:y>
    </cdr:from>
    <cdr:to>
      <cdr:x>0.71875</cdr:x>
      <cdr:y>0.24528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500298" y="285752"/>
          <a:ext cx="4071966" cy="6429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ОБЩЕГОСУДАРСТВЕННЫЕ  ВОПРОСЫ, тыс.рублей</a:t>
          </a:r>
          <a:endParaRPr lang="ru-RU" sz="18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3"/>
            <a:ext cx="4299851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defTabSz="913776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2036" y="3"/>
            <a:ext cx="43030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 defTabSz="913776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6456370"/>
            <a:ext cx="4299851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b" anchorCtr="0" compatLnSpc="1">
            <a:prstTxWarp prst="textNoShape">
              <a:avLst/>
            </a:prstTxWarp>
          </a:bodyPr>
          <a:lstStyle>
            <a:lvl1pPr defTabSz="913776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80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2036" y="6456370"/>
            <a:ext cx="43030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b" anchorCtr="0" compatLnSpc="1">
            <a:prstTxWarp prst="textNoShape">
              <a:avLst/>
            </a:prstTxWarp>
          </a:bodyPr>
          <a:lstStyle>
            <a:lvl1pPr algn="r" defTabSz="913776">
              <a:defRPr sz="1200">
                <a:latin typeface="Arial" charset="0"/>
              </a:defRPr>
            </a:lvl1pPr>
          </a:lstStyle>
          <a:p>
            <a:pPr>
              <a:defRPr/>
            </a:pPr>
            <a:fld id="{6B6B56E2-54B1-4BFD-A48A-D55B1145E1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522403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3"/>
            <a:ext cx="4299851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defTabSz="913776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2036" y="3"/>
            <a:ext cx="43030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 defTabSz="913776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3900" y="509588"/>
            <a:ext cx="3402013" cy="2551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032" y="3228983"/>
            <a:ext cx="7942580" cy="305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6456370"/>
            <a:ext cx="4299851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b" anchorCtr="0" compatLnSpc="1">
            <a:prstTxWarp prst="textNoShape">
              <a:avLst/>
            </a:prstTxWarp>
          </a:bodyPr>
          <a:lstStyle>
            <a:lvl1pPr defTabSz="913776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2036" y="6456370"/>
            <a:ext cx="43030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b" anchorCtr="0" compatLnSpc="1">
            <a:prstTxWarp prst="textNoShape">
              <a:avLst/>
            </a:prstTxWarp>
          </a:bodyPr>
          <a:lstStyle>
            <a:lvl1pPr algn="r" defTabSz="913776">
              <a:defRPr sz="1200">
                <a:latin typeface="Arial" charset="0"/>
              </a:defRPr>
            </a:lvl1pPr>
          </a:lstStyle>
          <a:p>
            <a:pPr>
              <a:defRPr/>
            </a:pPr>
            <a:fld id="{7FD645C5-F9A7-43A9-836E-B1770665DB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366368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A066D8-B411-4C7C-823B-3573B31E5403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1EF18E-315B-4CE6-B020-8F433E896A2E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BF3AF8-C53F-4190-A17C-884EEBE3DA87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994B9A-9D3B-4BB4-972D-FC78370CA72E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7D2316-94ED-485A-A0F6-D48B429DBC1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27C133-C613-490A-9708-735D311EBBD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85C007-F5A9-4F2C-90E2-6C588E0FA2FB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30D8BB-034F-4AEE-8A18-358AF9537A3A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744BDE-0996-412C-8F45-35AB27513EB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34E6CC-B50A-4576-B987-97A1ED9DD9FF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E3366A-F49C-4CD2-ADB8-026CF0CBA68B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1D78E851-7665-45AE-9BF0-1BF469A1AB6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9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9250" y="2819400"/>
            <a:ext cx="8156575" cy="2016125"/>
          </a:xfrm>
        </p:spPr>
        <p:txBody>
          <a:bodyPr/>
          <a:lstStyle/>
          <a:p>
            <a:pPr fontAlgn="auto">
              <a:spcAft>
                <a:spcPts val="0"/>
              </a:spcAft>
              <a:buNone/>
              <a:defRPr/>
            </a:pPr>
            <a:r>
              <a:rPr lang="ru-RU" sz="6000" dirty="0" smtClean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6000" dirty="0" smtClean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endParaRPr lang="ru-RU" sz="6000" dirty="0">
              <a:ln w="11430"/>
              <a:solidFill>
                <a:srgbClr val="FF99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57" name="Text Box 57"/>
          <p:cNvSpPr txBox="1">
            <a:spLocks noChangeArrowheads="1"/>
          </p:cNvSpPr>
          <p:nvPr/>
        </p:nvSpPr>
        <p:spPr bwMode="auto">
          <a:xfrm>
            <a:off x="215312" y="868506"/>
            <a:ext cx="8749176" cy="89255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ru-RU" b="1" dirty="0" smtClean="0">
              <a:solidFill>
                <a:srgbClr val="0033CC"/>
              </a:solidFill>
            </a:endParaRPr>
          </a:p>
          <a:p>
            <a:pPr algn="ctr"/>
            <a:endParaRPr lang="ru-RU" sz="2800" b="1" dirty="0" smtClean="0">
              <a:ln w="11430"/>
              <a:solidFill>
                <a:srgbClr val="FFC000"/>
              </a:solidFill>
              <a:effectLst>
                <a:glow>
                  <a:schemeClr val="accent5">
                    <a:satMod val="175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8328167" y="571480"/>
            <a:ext cx="14540" cy="64746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274638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28596" y="214290"/>
            <a:ext cx="8572560" cy="2923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Ежегодный отчет</a:t>
            </a:r>
          </a:p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Главы Старотитаровского сельского поселения Темрюкского района о результатах своей деятельности и деятельности администрации Старотитаровского сельского поселения Темрюкского района за 2019 год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0" name="Picture 2" descr="C:\Documents and Settings\1\Рабочий стол\Flag_of_Starotitarovskoe_(Krasnodar_krai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3286124"/>
            <a:ext cx="4476324" cy="2928934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6860923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571472" y="642918"/>
          <a:ext cx="821537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571473" y="3357562"/>
          <a:ext cx="8215370" cy="3176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285720" y="428604"/>
          <a:ext cx="8643998" cy="6215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/>
        </p:nvGraphicFramePr>
        <p:xfrm>
          <a:off x="285720" y="142852"/>
          <a:ext cx="8429684" cy="3671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285720" y="3786190"/>
          <a:ext cx="8429684" cy="2857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285720" y="714356"/>
          <a:ext cx="8501122" cy="6143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428597" y="647699"/>
          <a:ext cx="8358246" cy="5562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 descr="C:\Documents and Settings\1\Рабочий стол\Отчет главы\0364c138927cc3d8775336e1bc3d3ee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4571984"/>
            <a:ext cx="3786182" cy="2286016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786050" y="0"/>
            <a:ext cx="38164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РАСХОДЫ 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481" name="Picture 1" descr="C:\Documents and Settings\1\Рабочий стол\ДОКУМЕНТЫ 2020\Отчет главы\Отчет главы за 2019 год\IMG-20200212-WA0003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2428868"/>
            <a:ext cx="3786182" cy="2143140"/>
          </a:xfrm>
          <a:prstGeom prst="rect">
            <a:avLst/>
          </a:prstGeom>
          <a:noFill/>
        </p:spPr>
      </p:pic>
      <p:pic>
        <p:nvPicPr>
          <p:cNvPr id="20484" name="Picture 4" descr="http://www.temryuk.ru/upload/iblock/b12/b127844cc065f9bb4a2ac3f3e6b0a8d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00504"/>
            <a:ext cx="3786182" cy="2857496"/>
          </a:xfrm>
          <a:prstGeom prst="rect">
            <a:avLst/>
          </a:prstGeom>
          <a:noFill/>
        </p:spPr>
      </p:pic>
      <p:pic>
        <p:nvPicPr>
          <p:cNvPr id="20485" name="Picture 5" descr="C:\Documents and Settings\1\Рабочий стол\ДОКУМЕНТЫ 2020\Отчет главы\Отчет главы за 2019 год\фото для отчета\фото парк\f326947c-95a7-46a4-9ceb-fd57fd2527a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785794"/>
            <a:ext cx="3714744" cy="1943088"/>
          </a:xfrm>
          <a:prstGeom prst="rect">
            <a:avLst/>
          </a:prstGeom>
          <a:noFill/>
        </p:spPr>
      </p:pic>
      <p:pic>
        <p:nvPicPr>
          <p:cNvPr id="20486" name="Picture 6" descr="C:\Documents and Settings\1\Рабочий стол\ДОКУМЕНТЫ 2020\Отчет главы\Отчет главы за 2019 год\фото для отчета\d6dbfa7c-0c0f-41ac-b54f-8b8dce9b06f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7" y="4000504"/>
            <a:ext cx="2071702" cy="2857496"/>
          </a:xfrm>
          <a:prstGeom prst="rect">
            <a:avLst/>
          </a:prstGeom>
          <a:noFill/>
        </p:spPr>
      </p:pic>
      <p:pic>
        <p:nvPicPr>
          <p:cNvPr id="20487" name="Picture 7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785794"/>
            <a:ext cx="5429255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3"/>
          </p:nvPr>
        </p:nvGraphicFramePr>
        <p:xfrm>
          <a:off x="357160" y="428607"/>
          <a:ext cx="8286805" cy="643487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57386"/>
                <a:gridCol w="1457336"/>
                <a:gridCol w="1657361"/>
                <a:gridCol w="1657361"/>
                <a:gridCol w="1657361"/>
              </a:tblGrid>
              <a:tr h="576519">
                <a:tc>
                  <a:txBody>
                    <a:bodyPr/>
                    <a:lstStyle/>
                    <a:p>
                      <a:r>
                        <a:rPr lang="ru-RU" sz="1600" b="1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Показатели</a:t>
                      </a:r>
                      <a:endParaRPr lang="ru-RU" sz="1600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План 2019 года</a:t>
                      </a:r>
                      <a:endParaRPr lang="ru-RU" sz="1600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Факт 2019 года</a:t>
                      </a:r>
                      <a:endParaRPr lang="ru-RU" sz="1600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Отклонение </a:t>
                      </a:r>
                      <a:endParaRPr lang="ru-RU" sz="1600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Исполнение плана %</a:t>
                      </a:r>
                      <a:endParaRPr lang="ru-RU" sz="1600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34240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Всего расходов: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111 848,7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105 591, 6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-6 257,1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94,4</a:t>
                      </a:r>
                      <a:endParaRPr lang="ru-RU" sz="1400" b="1" dirty="0"/>
                    </a:p>
                  </a:txBody>
                  <a:tcPr/>
                </a:tc>
              </a:tr>
              <a:tr h="498772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1.Общегосударственные вопросы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21 494,6</a:t>
                      </a:r>
                      <a:endParaRPr lang="ru-RU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21</a:t>
                      </a:r>
                      <a:r>
                        <a:rPr lang="ru-RU" sz="1200" b="0" baseline="0" dirty="0" smtClean="0"/>
                        <a:t> 494,6</a:t>
                      </a:r>
                      <a:endParaRPr lang="ru-RU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0</a:t>
                      </a:r>
                      <a:endParaRPr lang="ru-RU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100,0</a:t>
                      </a:r>
                      <a:endParaRPr lang="ru-RU" sz="1200" b="0" dirty="0"/>
                    </a:p>
                  </a:txBody>
                  <a:tcPr/>
                </a:tc>
              </a:tr>
              <a:tr h="498772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2.Национальная оборона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443,5</a:t>
                      </a:r>
                      <a:endParaRPr lang="ru-RU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443,5</a:t>
                      </a:r>
                      <a:endParaRPr lang="ru-RU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0</a:t>
                      </a:r>
                      <a:endParaRPr lang="ru-RU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100,0</a:t>
                      </a:r>
                      <a:endParaRPr lang="ru-RU" sz="1200" b="0" dirty="0"/>
                    </a:p>
                  </a:txBody>
                  <a:tcPr/>
                </a:tc>
              </a:tr>
              <a:tr h="89779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3.Национальная безопасность и правоохранительная</a:t>
                      </a:r>
                      <a:r>
                        <a:rPr lang="ru-RU" sz="1200" baseline="0" dirty="0" smtClean="0"/>
                        <a:t> деятельность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176,1</a:t>
                      </a:r>
                      <a:endParaRPr lang="ru-RU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176,1</a:t>
                      </a:r>
                      <a:endParaRPr lang="ru-RU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0</a:t>
                      </a:r>
                      <a:endParaRPr lang="ru-RU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100,0</a:t>
                      </a:r>
                      <a:endParaRPr lang="ru-RU" sz="1200" b="0" dirty="0"/>
                    </a:p>
                  </a:txBody>
                  <a:tcPr/>
                </a:tc>
              </a:tr>
              <a:tr h="498772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4.Национальная экономика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14</a:t>
                      </a:r>
                      <a:r>
                        <a:rPr lang="ru-RU" sz="1200" b="0" baseline="0" dirty="0" smtClean="0"/>
                        <a:t> 209,3</a:t>
                      </a:r>
                      <a:endParaRPr lang="ru-RU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11</a:t>
                      </a:r>
                      <a:r>
                        <a:rPr lang="ru-RU" sz="1200" b="0" baseline="0" dirty="0" smtClean="0"/>
                        <a:t> 035,0</a:t>
                      </a:r>
                      <a:endParaRPr lang="ru-RU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-3 174,3</a:t>
                      </a:r>
                      <a:endParaRPr lang="ru-RU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77,7</a:t>
                      </a:r>
                      <a:endParaRPr lang="ru-RU" sz="1200" b="0" dirty="0"/>
                    </a:p>
                  </a:txBody>
                  <a:tcPr/>
                </a:tc>
              </a:tr>
              <a:tr h="681188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5.Жилищно-коммунальное хозяйство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57</a:t>
                      </a:r>
                      <a:r>
                        <a:rPr lang="ru-RU" sz="1200" b="0" baseline="0" dirty="0" smtClean="0"/>
                        <a:t> 326,6</a:t>
                      </a:r>
                      <a:endParaRPr lang="ru-RU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54</a:t>
                      </a:r>
                      <a:r>
                        <a:rPr lang="ru-RU" sz="1200" b="0" baseline="0" dirty="0" smtClean="0"/>
                        <a:t> 243,9</a:t>
                      </a:r>
                      <a:endParaRPr lang="ru-RU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- 3082,7 </a:t>
                      </a:r>
                      <a:endParaRPr lang="ru-RU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94,6</a:t>
                      </a:r>
                      <a:endParaRPr lang="ru-RU" sz="1200" b="0" dirty="0"/>
                    </a:p>
                  </a:txBody>
                  <a:tcPr/>
                </a:tc>
              </a:tr>
              <a:tr h="486563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6.Молодежная политика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62,6</a:t>
                      </a:r>
                      <a:endParaRPr lang="ru-RU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62,6</a:t>
                      </a:r>
                      <a:endParaRPr lang="ru-RU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0</a:t>
                      </a:r>
                      <a:endParaRPr lang="ru-RU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100,0</a:t>
                      </a:r>
                      <a:endParaRPr lang="ru-RU" sz="1200" b="0" dirty="0"/>
                    </a:p>
                  </a:txBody>
                  <a:tcPr/>
                </a:tc>
              </a:tr>
              <a:tr h="3342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7.Культура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13</a:t>
                      </a:r>
                      <a:r>
                        <a:rPr lang="ru-RU" sz="1200" b="0" baseline="0" dirty="0" smtClean="0"/>
                        <a:t> 042,2</a:t>
                      </a:r>
                      <a:endParaRPr lang="ru-RU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13</a:t>
                      </a:r>
                      <a:r>
                        <a:rPr lang="ru-RU" sz="1200" b="0" baseline="0" dirty="0" smtClean="0"/>
                        <a:t> 042,2</a:t>
                      </a:r>
                      <a:endParaRPr lang="ru-RU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0</a:t>
                      </a:r>
                      <a:endParaRPr lang="ru-RU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100,0</a:t>
                      </a:r>
                      <a:endParaRPr lang="ru-RU" sz="1200" b="0" dirty="0"/>
                    </a:p>
                  </a:txBody>
                  <a:tcPr/>
                </a:tc>
              </a:tr>
              <a:tr h="486563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8.Социальная политика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314,8</a:t>
                      </a:r>
                      <a:endParaRPr lang="ru-RU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314,8</a:t>
                      </a:r>
                      <a:endParaRPr lang="ru-RU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0</a:t>
                      </a:r>
                      <a:endParaRPr lang="ru-RU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100,0</a:t>
                      </a:r>
                      <a:endParaRPr lang="ru-RU" sz="1200" b="0" dirty="0"/>
                    </a:p>
                  </a:txBody>
                  <a:tcPr/>
                </a:tc>
              </a:tr>
              <a:tr h="498772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9.Физическая культура и спорт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4785,7</a:t>
                      </a:r>
                      <a:endParaRPr lang="ru-RU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4785,7</a:t>
                      </a:r>
                      <a:endParaRPr lang="ru-RU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0</a:t>
                      </a:r>
                      <a:endParaRPr lang="ru-RU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100,0</a:t>
                      </a:r>
                      <a:endParaRPr lang="ru-RU" sz="1200" b="0" dirty="0"/>
                    </a:p>
                  </a:txBody>
                  <a:tcPr/>
                </a:tc>
              </a:tr>
              <a:tr h="637205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10.Обслуживание государственного и муниципального долга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2,4</a:t>
                      </a:r>
                      <a:endParaRPr lang="ru-RU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2,4</a:t>
                      </a:r>
                      <a:endParaRPr lang="ru-RU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0</a:t>
                      </a:r>
                      <a:endParaRPr lang="ru-RU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100,0</a:t>
                      </a:r>
                      <a:endParaRPr lang="ru-RU" sz="1200" b="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1538" y="0"/>
            <a:ext cx="750099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Структура расходов Старотитаровского сельского поселения за 2019 </a:t>
            </a:r>
            <a:r>
              <a:rPr lang="ru-RU" sz="32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год,%</a:t>
            </a:r>
            <a:endParaRPr lang="ru-RU" sz="32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714348" y="1714488"/>
          <a:ext cx="8143932" cy="4481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3"/>
          </p:nvPr>
        </p:nvGraphicFramePr>
        <p:xfrm>
          <a:off x="0" y="3071810"/>
          <a:ext cx="9144000" cy="3786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4214810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1" y="0"/>
            <a:ext cx="4929190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\</a:t>
            </a:r>
            <a:endParaRPr lang="ru-RU" dirty="0"/>
          </a:p>
        </p:txBody>
      </p:sp>
      <p:pic>
        <p:nvPicPr>
          <p:cNvPr id="7" name="chart"/>
          <p:cNvPicPr>
            <a:picLocks noChangeAspect="1"/>
          </p:cNvPicPr>
          <p:nvPr/>
        </p:nvPicPr>
        <p:blipFill>
          <a:blip r:embed="rId2" cstate="print">
            <a:lum bright="-19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9" name="Содержимое 3"/>
          <p:cNvGraphicFramePr>
            <a:graphicFrameLocks noGrp="1"/>
          </p:cNvGraphicFramePr>
          <p:nvPr>
            <p:ph sz="quarter" idx="13"/>
          </p:nvPr>
        </p:nvGraphicFramePr>
        <p:xfrm>
          <a:off x="785786" y="1428736"/>
          <a:ext cx="7500990" cy="5046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3" y="2857496"/>
            <a:ext cx="6662758" cy="2657672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quarter" idx="13"/>
          </p:nvPr>
        </p:nvGraphicFramePr>
        <p:xfrm>
          <a:off x="714350" y="1285860"/>
          <a:ext cx="8143930" cy="442915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28786"/>
                <a:gridCol w="1628786"/>
                <a:gridCol w="1628786"/>
                <a:gridCol w="1628786"/>
                <a:gridCol w="1628786"/>
              </a:tblGrid>
              <a:tr h="1617604">
                <a:tc>
                  <a:txBody>
                    <a:bodyPr/>
                    <a:lstStyle/>
                    <a:p>
                      <a:r>
                        <a:rPr lang="ru-RU" b="1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lang="ru-RU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План 2019</a:t>
                      </a:r>
                      <a:r>
                        <a:rPr lang="ru-RU" b="1" cap="none" spc="0" baseline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b="1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года</a:t>
                      </a:r>
                      <a:endParaRPr lang="ru-RU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Факт 2019  года</a:t>
                      </a:r>
                      <a:endParaRPr lang="ru-RU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Отклонение </a:t>
                      </a:r>
                      <a:endParaRPr lang="ru-RU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Исполнение плана %</a:t>
                      </a:r>
                      <a:endParaRPr lang="ru-RU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37184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 бюджета всего, в т.ч.: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105</a:t>
                      </a:r>
                      <a:r>
                        <a:rPr lang="ru-RU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690,2</a:t>
                      </a:r>
                      <a:endParaRPr lang="ru-RU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102</a:t>
                      </a:r>
                      <a:r>
                        <a:rPr lang="ru-RU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284,8</a:t>
                      </a:r>
                      <a:endParaRPr lang="ru-RU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-3405,4</a:t>
                      </a:r>
                      <a:endParaRPr lang="ru-RU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96,8</a:t>
                      </a:r>
                      <a:r>
                        <a:rPr lang="ru-RU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37184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Налоговые</a:t>
                      </a: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неналоговые доходы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r>
                        <a:rPr lang="ru-RU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602,3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  <a:r>
                        <a:rPr lang="ru-RU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850,0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-752,3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98,5%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37184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  <a:r>
                        <a:rPr lang="ru-RU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087,9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  <a:r>
                        <a:rPr lang="ru-RU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434,7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-2</a:t>
                      </a:r>
                      <a:r>
                        <a:rPr lang="ru-RU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653,2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95,2%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164288" y="0"/>
            <a:ext cx="497947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ДОХОДЫ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2" y="3429000"/>
            <a:ext cx="3786214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3357562"/>
            <a:ext cx="4500594" cy="350043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aphicFrame>
        <p:nvGraphicFramePr>
          <p:cNvPr id="8" name="Содержимое 4"/>
          <p:cNvGraphicFramePr>
            <a:graphicFrameLocks/>
          </p:cNvGraphicFramePr>
          <p:nvPr/>
        </p:nvGraphicFramePr>
        <p:xfrm>
          <a:off x="357158" y="0"/>
          <a:ext cx="8286776" cy="3429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3"/>
          </p:nvPr>
        </p:nvGraphicFramePr>
        <p:xfrm>
          <a:off x="428596" y="731838"/>
          <a:ext cx="8358246" cy="5626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Documents and Settings\1\Рабочий стол\ДОКУМЕНТЫ 2020\Отчет главы\Отчет главы за 2019 год\фото для отчета\c7a89983-b32d-4a12-a0ae-e7173a161fbe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786182" cy="3857628"/>
          </a:xfrm>
          <a:prstGeom prst="rect">
            <a:avLst/>
          </a:prstGeom>
          <a:noFill/>
        </p:spPr>
      </p:pic>
      <p:pic>
        <p:nvPicPr>
          <p:cNvPr id="3075" name="Picture 3" descr="C:\Documents and Settings\1\Рабочий стол\ДОКУМЕНТЫ 2020\Отчет главы\Отчет главы за 2019 год\фото для отчета\d56c0901-cd69-4ab1-84f3-414e2342748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3857628"/>
            <a:ext cx="5357818" cy="3000372"/>
          </a:xfrm>
          <a:prstGeom prst="rect">
            <a:avLst/>
          </a:prstGeom>
          <a:noFill/>
        </p:spPr>
      </p:pic>
      <p:pic>
        <p:nvPicPr>
          <p:cNvPr id="3076" name="Picture 4" descr="C:\Documents and Settings\1\Рабочий стол\ДОКУМЕНТЫ 2020\Отчет главы\Отчет главы за 2019 год\фото для отчета\f6b63b5c-5c70-479f-9556-216ee0b37cb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57628"/>
            <a:ext cx="3786182" cy="3000372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0"/>
            <a:ext cx="5357818" cy="3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4283" y="214291"/>
            <a:ext cx="900431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Жилищно-коммунальное хозяйство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C:\Documents and Settings\1\Рабочий стол\ДОКУМЕНТЫ 2020\Отчет главы\Отчет главы за 2019 год\фото для отчета\518cf87a-7600-4b09-999d-baf2654a88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1546"/>
            <a:ext cx="3357554" cy="3500462"/>
          </a:xfrm>
          <a:prstGeom prst="rect">
            <a:avLst/>
          </a:prstGeom>
          <a:noFill/>
        </p:spPr>
      </p:pic>
      <p:pic>
        <p:nvPicPr>
          <p:cNvPr id="1027" name="Picture 3" descr="C:\Documents and Settings\1\Рабочий стол\ДОКУМЕНТЫ 2020\Отчет главы\Отчет главы за 2019 год\фото для отчета\b4426697-fc2f-4a24-a1b3-19832a7fb4d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3636" y="4357694"/>
            <a:ext cx="2750364" cy="2500306"/>
          </a:xfrm>
          <a:prstGeom prst="rect">
            <a:avLst/>
          </a:prstGeom>
          <a:noFill/>
        </p:spPr>
      </p:pic>
      <p:pic>
        <p:nvPicPr>
          <p:cNvPr id="1028" name="Picture 4" descr="C:\Documents and Settings\1\Рабочий стол\ДОКУМЕНТЫ 2020\Отчет главы\Отчет главы за 2019 год\фото для отчета\фото парк\f326947c-95a7-46a4-9ceb-fd57fd2527a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1071546"/>
            <a:ext cx="6072198" cy="3429024"/>
          </a:xfrm>
          <a:prstGeom prst="rect">
            <a:avLst/>
          </a:prstGeom>
          <a:noFill/>
        </p:spPr>
      </p:pic>
      <p:pic>
        <p:nvPicPr>
          <p:cNvPr id="1029" name="Picture 5" descr="C:\Documents and Settings\1\Рабочий стол\ДОКУМЕНТЫ 2020\Отчет главы\Отчет главы за 2019 год\фото для отчета\фото парк\1cefb487-faa2-4c81-a693-be2631a41bf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500570"/>
            <a:ext cx="3357554" cy="2357430"/>
          </a:xfrm>
          <a:prstGeom prst="rect">
            <a:avLst/>
          </a:prstGeom>
          <a:noFill/>
        </p:spPr>
      </p:pic>
      <p:pic>
        <p:nvPicPr>
          <p:cNvPr id="1030" name="Picture 6" descr="C:\Documents and Settings\1\Рабочий стол\ДОКУМЕНТЫ 2020\Отчет главы\Отчет главы за 2019 год\фото для отчета\фото сквер\bb7babd2-4ce8-417d-9356-679254a1dcf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4500570"/>
            <a:ext cx="3328977" cy="2357430"/>
          </a:xfrm>
          <a:prstGeom prst="rect">
            <a:avLst/>
          </a:prstGeom>
          <a:noFill/>
        </p:spPr>
      </p:pic>
      <p:pic>
        <p:nvPicPr>
          <p:cNvPr id="1032" name="Picture 8" descr="C:\Documents and Settings\1\Рабочий стол\ДОКУМЕНТЫ 2020\Отчет главы\Отчет главы за 2019 год\фото для отчета\d6dbfa7c-0c0f-41ac-b54f-8b8dce9b06f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571876"/>
            <a:ext cx="3071802" cy="3286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3"/>
          </p:nvPr>
        </p:nvGraphicFramePr>
        <p:xfrm>
          <a:off x="500034" y="731838"/>
          <a:ext cx="8215370" cy="5768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1\Рабочий стол\ДОКУМЕНТЫ 2020\Отчет главы\Отчет главы за 2019 год\многодетные электроснабжение\4b035eb6-f20b-429f-ad95-b01af61fa7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00562" cy="3829048"/>
          </a:xfrm>
          <a:prstGeom prst="rect">
            <a:avLst/>
          </a:prstGeom>
          <a:noFill/>
        </p:spPr>
      </p:pic>
      <p:pic>
        <p:nvPicPr>
          <p:cNvPr id="6147" name="Picture 3" descr="C:\Documents and Settings\1\Рабочий стол\ДОКУМЕНТЫ 2020\Отчет главы\Отчет главы за 2019 год\многодетные электроснабжение\37df84a6-667c-4fec-b2ce-b940c0dcc1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714752"/>
            <a:ext cx="4714876" cy="3143248"/>
          </a:xfrm>
          <a:prstGeom prst="rect">
            <a:avLst/>
          </a:prstGeom>
          <a:noFill/>
        </p:spPr>
      </p:pic>
      <p:pic>
        <p:nvPicPr>
          <p:cNvPr id="6148" name="Picture 4" descr="C:\Documents and Settings\1\Рабочий стол\ДОКУМЕНТЫ 2020\Отчет главы\Отчет главы за 2019 год\многодетные электроснабжение\76290cf1-a30d-4b04-9aae-e37f0d706d7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14752"/>
            <a:ext cx="4429124" cy="314324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00562" y="1225688"/>
            <a:ext cx="46434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Реализация подпрограммы «Жилище» государственной программы Краснодарского края «Комплексное и устойчивое развитие Краснодарского края в сфере строительства и архитектуры» .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Documents and Settings\1\Рабочий стол\ДОКУМЕНТЫ 2020\Отчет главы\Отчет главы за 2019 год\фото для отчета\7ae8ce0c-237a-4940-80e4-bf2d66deb4c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000496" cy="3475037"/>
          </a:xfrm>
          <a:prstGeom prst="rect">
            <a:avLst/>
          </a:prstGeom>
          <a:noFill/>
        </p:spPr>
      </p:pic>
      <p:pic>
        <p:nvPicPr>
          <p:cNvPr id="2051" name="Picture 3" descr="C:\Documents and Settings\1\Рабочий стол\ДОКУМЕНТЫ 2020\Отчет главы\Отчет главы за 2019 год\фото для отчета\a36acf39-a2ce-4b69-8bd5-1836aaeef1f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000372"/>
            <a:ext cx="9144000" cy="3857628"/>
          </a:xfrm>
          <a:prstGeom prst="rect">
            <a:avLst/>
          </a:prstGeom>
          <a:noFill/>
        </p:spPr>
      </p:pic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5000628" y="857232"/>
            <a:ext cx="350046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Приобретен модульный туалет на сумму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405,0 тысяч рублей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для установки в центре станицы.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Documents and Settings\1\Рабочий стол\ДОКУМЕНТЫ 2020\Отчет главы\Отчет главы за 2019 год\фото для отчета\фото парк\1cefb487-faa2-4c81-a693-be2631a41bf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3929066"/>
            <a:ext cx="2786050" cy="2928934"/>
          </a:xfrm>
          <a:prstGeom prst="rect">
            <a:avLst/>
          </a:prstGeom>
          <a:noFill/>
        </p:spPr>
      </p:pic>
      <p:pic>
        <p:nvPicPr>
          <p:cNvPr id="4099" name="Picture 3" descr="C:\Documents and Settings\1\Рабочий стол\ДОКУМЕНТЫ 2020\Отчет главы\Отчет главы за 2019 год\фото для отчета\фото парк\0fa25c09-e115-40b8-a26b-2fb0abcf0fd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9963" y="0"/>
            <a:ext cx="5334037" cy="4000528"/>
          </a:xfrm>
          <a:prstGeom prst="rect">
            <a:avLst/>
          </a:prstGeom>
          <a:noFill/>
        </p:spPr>
      </p:pic>
      <p:pic>
        <p:nvPicPr>
          <p:cNvPr id="4100" name="Picture 4" descr="C:\Documents and Settings\1\Рабочий стол\ДОКУМЕНТЫ 2020\Отчет главы\Отчет главы за 2019 год\фото для отчета\фото парк\f326947c-95a7-46a4-9ceb-fd57fd2527a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00504"/>
            <a:ext cx="4876800" cy="2857496"/>
          </a:xfrm>
          <a:prstGeom prst="rect">
            <a:avLst/>
          </a:prstGeom>
          <a:noFill/>
        </p:spPr>
      </p:pic>
      <p:pic>
        <p:nvPicPr>
          <p:cNvPr id="4101" name="Picture 5" descr="C:\Documents and Settings\1\Рабочий стол\ДОКУМЕНТЫ 2020\Отчет главы\Отчет главы за 2019 год\фото для отчета\фото парк\5860dfb0-cf3d-441e-9558-f2fd8bbe96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4325" y="4000504"/>
            <a:ext cx="2269675" cy="285749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357166"/>
            <a:ext cx="37147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Реализация </a:t>
            </a:r>
            <a:r>
              <a:rPr lang="ru-RU" sz="2800" u="sng" dirty="0" smtClean="0">
                <a:solidFill>
                  <a:schemeClr val="accent6"/>
                </a:solidFill>
              </a:rPr>
              <a:t>национального проекта </a:t>
            </a:r>
            <a:r>
              <a:rPr lang="ru-RU" sz="2800" dirty="0" smtClean="0"/>
              <a:t>«Формирование комфортной городской среды»:</a:t>
            </a:r>
          </a:p>
          <a:p>
            <a:pPr algn="ctr"/>
            <a:r>
              <a:rPr lang="ru-RU" sz="2800" dirty="0" smtClean="0"/>
              <a:t>благоустройство Парка по ул. Ленина 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4" name="Picture 4" descr="C:\Documents and Settings\1\Рабочий стол\ДОКУМЕНТЫ 2020\Отчет главы\Отчет главы за 2019 год\фото для отчета\фото сквер\b624bf9a-aad2-4909-ac2b-2bf019164fb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0"/>
            <a:ext cx="4714876" cy="3571876"/>
          </a:xfrm>
          <a:prstGeom prst="rect">
            <a:avLst/>
          </a:prstGeom>
          <a:noFill/>
        </p:spPr>
      </p:pic>
      <p:pic>
        <p:nvPicPr>
          <p:cNvPr id="5125" name="Picture 5" descr="C:\Documents and Settings\1\Рабочий стол\ДОКУМЕНТЫ 2020\Отчет главы\Отчет главы за 2019 год\фото для отчета\фото сквер\bdfcf1a1-418b-42fe-9df9-82938abf98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9768" y="3500438"/>
            <a:ext cx="3524232" cy="3357562"/>
          </a:xfrm>
          <a:prstGeom prst="rect">
            <a:avLst/>
          </a:prstGeom>
          <a:noFill/>
        </p:spPr>
      </p:pic>
      <p:pic>
        <p:nvPicPr>
          <p:cNvPr id="9" name="Picture 2" descr="C:\Documents and Settings\1\Рабочий стол\ДОКУМЕНТЫ 2020\Отчет главы\Отчет главы за 2019 год\фото для отчета\фото сквер\bb7babd2-4ce8-417d-9356-679254a1dcf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0438"/>
            <a:ext cx="5633451" cy="3357562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0" y="214290"/>
            <a:ext cx="450056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Реализация </a:t>
            </a:r>
            <a:r>
              <a:rPr lang="ru-RU" sz="2800" u="sng" dirty="0" smtClean="0">
                <a:solidFill>
                  <a:schemeClr val="accent6"/>
                </a:solidFill>
              </a:rPr>
              <a:t>национального проекта </a:t>
            </a:r>
            <a:r>
              <a:rPr lang="ru-RU" sz="2800" dirty="0" smtClean="0"/>
              <a:t>«Формирование комфортной городской среды»:</a:t>
            </a:r>
          </a:p>
          <a:p>
            <a:pPr algn="ctr"/>
            <a:r>
              <a:rPr lang="ru-RU" sz="2800" dirty="0" smtClean="0"/>
              <a:t>благоустройство Сквер по ул. Ленина 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13"/>
          </p:nvPr>
        </p:nvSpPr>
        <p:spPr>
          <a:xfrm>
            <a:off x="1143000" y="2714619"/>
            <a:ext cx="6400800" cy="642942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05967" y="428604"/>
            <a:ext cx="541417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КУЛЬТУРА И МОЛОДЕЖНАЯ ПОЛИТИКА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42" name="Picture 2" descr="https://im0-tub-ru.yandex.net/i?id=6b159271aa314d41d20276a07ceba36e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4143380"/>
            <a:ext cx="4929190" cy="2714620"/>
          </a:xfrm>
          <a:prstGeom prst="rect">
            <a:avLst/>
          </a:prstGeom>
          <a:noFill/>
        </p:spPr>
      </p:pic>
      <p:pic>
        <p:nvPicPr>
          <p:cNvPr id="10244" name="Picture 4" descr="https://vdp.mycdn.me/getImage?id=288128240275&amp;idx=4&amp;thumbType=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08434"/>
            <a:ext cx="4214810" cy="2649566"/>
          </a:xfrm>
          <a:prstGeom prst="rect">
            <a:avLst/>
          </a:prstGeom>
          <a:noFill/>
        </p:spPr>
      </p:pic>
      <p:sp>
        <p:nvSpPr>
          <p:cNvPr id="10246" name="AutoShape 6" descr="https://goru.travel/storage/app/uploads/public/5ac/340/ed2/thumb_40330_401_302_0_0_au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8" name="AutoShape 8" descr="https://goru.travel/storage/app/uploads/public/5ac/340/ed2/thumb_40330_401_302_0_0_au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50" name="AutoShape 10" descr="https://photos.wikimapia.org/p/00/05/86/71/21_b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52" name="AutoShape 12" descr="https://photos.wikimapia.org/p/00/05/86/71/21_b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54" name="AutoShape 14" descr="https://photos.wikimapia.org/p/00/05/86/71/21_b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55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28736"/>
            <a:ext cx="514350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57" name="Picture 17" descr="http://i.mycdn.me/i?r=AzEPZsRbOZEKgBhR0XGMT1RkYOKjWOhxcxLEpD-vSXN63KaKTM5SRkZCeTgDn6uOyi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1428736"/>
            <a:ext cx="4000496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357158" y="714356"/>
          <a:ext cx="8358246" cy="5429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quarter" idx="13"/>
          </p:nvPr>
        </p:nvGraphicFramePr>
        <p:xfrm>
          <a:off x="357158" y="731838"/>
          <a:ext cx="8501122" cy="5768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 descr="C:\Documents and Settings\1\Рабочий стол\ДОКУМЕНТЫ 2020\Отчет главы\Отчет главы за 2019 год\библиотека\45cc2c36-3639-4ebb-90a8-0408bcb716d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2571744"/>
            <a:ext cx="5786446" cy="4286256"/>
          </a:xfrm>
          <a:prstGeom prst="rect">
            <a:avLst/>
          </a:prstGeom>
          <a:noFill/>
        </p:spPr>
      </p:pic>
      <p:pic>
        <p:nvPicPr>
          <p:cNvPr id="6" name="Picture 2" descr="C:\Documents and Settings\1\Рабочий стол\ДОКУМЕНТЫ 2020\Отчет главы\Отчет главы за 2019 год\библиотека\11c0a271-3785-4ef5-b52a-9dca8916e7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71744"/>
            <a:ext cx="5143504" cy="428625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57224" y="500042"/>
            <a:ext cx="72866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Газификация сельской библиотеки в рамках муниципальной программы «Развитие культуры Старотитаровского сельского поселения  Темрюкского района»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sz="quarter" idx="13"/>
          </p:nvPr>
        </p:nvGraphicFramePr>
        <p:xfrm>
          <a:off x="714348" y="1000108"/>
          <a:ext cx="7715304" cy="3214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chart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4143380"/>
            <a:ext cx="4214842" cy="2714620"/>
          </a:xfrm>
          <a:prstGeom prst="rect">
            <a:avLst/>
          </a:prstGeom>
        </p:spPr>
      </p:pic>
      <p:pic>
        <p:nvPicPr>
          <p:cNvPr id="2050" name="Picture 2" descr="http://www.temryuk.ru/upload/iblock/7af/7af669405d31b0e4c7307bfed870cb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3" y="4143380"/>
            <a:ext cx="3571900" cy="27146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64289" y="357166"/>
            <a:ext cx="547387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Массовый спорт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217" name="Picture 1" descr="C:\Documents and Settings\1\Рабочий стол\ДОКУМЕНТЫ 2020\Отчет главы\Отчет главы за 2019 год\DSC028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14794"/>
            <a:ext cx="4704464" cy="2643206"/>
          </a:xfrm>
          <a:prstGeom prst="rect">
            <a:avLst/>
          </a:prstGeom>
          <a:noFill/>
        </p:spPr>
      </p:pic>
      <p:pic>
        <p:nvPicPr>
          <p:cNvPr id="9219" name="Picture 3" descr="C:\Documents and Settings\1\Рабочий стол\ДОКУМЕНТЫ 2020\Отчет главы\Отчет главы за 2019 год\DSC_01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142984"/>
            <a:ext cx="4500562" cy="3143272"/>
          </a:xfrm>
          <a:prstGeom prst="rect">
            <a:avLst/>
          </a:prstGeom>
          <a:noFill/>
        </p:spPr>
      </p:pic>
      <p:pic>
        <p:nvPicPr>
          <p:cNvPr id="9220" name="Picture 4" descr="C:\Documents and Settings\1\Рабочий стол\ДОКУМЕНТЫ 2020\Отчет главы\Отчет главы за 2019 год\IMG-20200211-WA0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14422"/>
            <a:ext cx="4643406" cy="3018232"/>
          </a:xfrm>
          <a:prstGeom prst="rect">
            <a:avLst/>
          </a:prstGeom>
          <a:noFill/>
        </p:spPr>
      </p:pic>
      <p:pic>
        <p:nvPicPr>
          <p:cNvPr id="9221" name="Picture 5" descr="C:\Documents and Settings\1\Рабочий стол\ДОКУМЕНТЫ 2020\Отчет главы\Отчет главы за 2019 год\IMG-20200212-WA0003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286256"/>
            <a:ext cx="4500562" cy="2571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quarter" idx="13"/>
          </p:nvPr>
        </p:nvGraphicFramePr>
        <p:xfrm>
          <a:off x="357158" y="731838"/>
          <a:ext cx="8143932" cy="5411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3" y="2357430"/>
            <a:ext cx="7448577" cy="3857652"/>
          </a:xfrm>
        </p:spPr>
        <p:txBody>
          <a:bodyPr/>
          <a:lstStyle/>
          <a:p>
            <a:pPr algn="l">
              <a:buNone/>
            </a:pPr>
            <a:r>
              <a:rPr lang="ru-RU" sz="2000" dirty="0" smtClean="0"/>
              <a:t>     Во исполнение полномочий по владению, пользованию и распоряжению имуществом, находящимся в муниципальной собственности поселения администрацией Старотитаровского сельского поселения Темрюкского района осуществляется:</a:t>
            </a:r>
            <a:br>
              <a:rPr lang="ru-RU" sz="2000" dirty="0" smtClean="0"/>
            </a:br>
            <a:r>
              <a:rPr lang="ru-RU" sz="2000" dirty="0" smtClean="0"/>
              <a:t>- реализация муниципального имущества;</a:t>
            </a:r>
            <a:br>
              <a:rPr lang="ru-RU" sz="2000" dirty="0" smtClean="0"/>
            </a:br>
            <a:r>
              <a:rPr lang="ru-RU" sz="2000" dirty="0" smtClean="0"/>
              <a:t>- сдача в аренду муниципального имущества;</a:t>
            </a:r>
            <a:br>
              <a:rPr lang="ru-RU" sz="2000" dirty="0" smtClean="0"/>
            </a:br>
            <a:r>
              <a:rPr lang="ru-RU" sz="2000" dirty="0" smtClean="0"/>
              <a:t>- передача имущества в безвозмездное пользование</a:t>
            </a:r>
            <a:br>
              <a:rPr lang="ru-RU" sz="2000" dirty="0" smtClean="0"/>
            </a:br>
            <a:r>
              <a:rPr lang="ru-RU" sz="2000" dirty="0" smtClean="0"/>
              <a:t>Балансовая стоимость имущества, учитываемого в составе казны Старотитаровского сельского поселения Темрюкского района, составляет   337 миллионов 325,5 тысяч  рублей.</a:t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571472" y="571480"/>
            <a:ext cx="7858180" cy="1857388"/>
          </a:xfrm>
        </p:spPr>
        <p:txBody>
          <a:bodyPr>
            <a:normAutofit fontScale="92500" lnSpcReduction="2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3500" dirty="0" smtClean="0"/>
              <a:t/>
            </a:r>
            <a:br>
              <a:rPr lang="ru-RU" sz="3500" dirty="0" smtClean="0"/>
            </a:br>
            <a:r>
              <a:rPr lang="ru-RU" sz="3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Использование муниципального имущества </a:t>
            </a:r>
            <a:r>
              <a:rPr lang="ru-RU" sz="35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Старотитаровского</a:t>
            </a:r>
            <a:r>
              <a:rPr lang="ru-RU" sz="3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сельского поселения Темрюкского района</a:t>
            </a: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00101" y="428604"/>
            <a:ext cx="685804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Picture 4" descr="C:\Documents and Settings\1\Рабочий стол\Отчет главы\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4868" y="2428868"/>
            <a:ext cx="7313465" cy="3500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500034" y="714356"/>
          <a:ext cx="8072494" cy="557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357158" y="285728"/>
          <a:ext cx="8429684" cy="557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/>
        </p:nvGraphicFramePr>
        <p:xfrm>
          <a:off x="500034" y="857232"/>
          <a:ext cx="8215370" cy="5643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642910" y="731520"/>
            <a:ext cx="8286808" cy="3474720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 2019 год было проведено 45 заседаний чрезвычайной комиссии по вопросам погашения задолженности по имущественным налогам. Сумма погашенной задолженности составила 3 миллиона 269,2 тысяч рублей. Данная работа проводится еженедельно и направлена на укрепление налоговой и бюджетной дисциплины.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2857496"/>
            <a:ext cx="4500594" cy="264320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4572008"/>
            <a:ext cx="4500594" cy="2285992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051" name="Picture 3" descr="C:\Documents and Settings\1\Рабочий стол\общая папка\ЧК\62e11d67-2db7-44d4-b4f1-4eb6abe5c1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857496"/>
            <a:ext cx="4357686" cy="4000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/>
        </p:nvGraphicFramePr>
        <p:xfrm>
          <a:off x="428596" y="285728"/>
          <a:ext cx="8429684" cy="557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357158" y="714356"/>
          <a:ext cx="8358246" cy="5786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20245</TotalTime>
  <Words>513</Words>
  <Application>Microsoft Office PowerPoint</Application>
  <PresentationFormat>Экран (4:3)</PresentationFormat>
  <Paragraphs>163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Воздушный поток</vt:lpstr>
      <vt:lpstr>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\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     Во исполнение полномочий по владению, пользованию и распоряжению имуществом, находящимся в муниципальной собственности поселения администрацией Старотитаровского сельского поселения Темрюкского района осуществляется: - реализация муниципального имущества; - сдача в аренду муниципального имущества; - передача имущества в безвозмездное пользование Балансовая стоимость имущества, учитываемого в составе казны Старотитаровского сельского поселения Темрюкского района, составляет   337 миллионов 325,5 тысяч  рублей. 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Чуприна А.А.</dc:creator>
  <cp:lastModifiedBy>Пользователь</cp:lastModifiedBy>
  <cp:revision>2161</cp:revision>
  <cp:lastPrinted>2018-11-14T13:20:06Z</cp:lastPrinted>
  <dcterms:created xsi:type="dcterms:W3CDTF">1601-01-01T00:00:00Z</dcterms:created>
  <dcterms:modified xsi:type="dcterms:W3CDTF">2021-03-09T05:11:11Z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