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69" r:id="rId3"/>
    <p:sldId id="281" r:id="rId4"/>
    <p:sldId id="282" r:id="rId5"/>
    <p:sldId id="370" r:id="rId6"/>
    <p:sldId id="371" r:id="rId7"/>
    <p:sldId id="372" r:id="rId8"/>
    <p:sldId id="287" r:id="rId9"/>
    <p:sldId id="288" r:id="rId10"/>
    <p:sldId id="289" r:id="rId11"/>
    <p:sldId id="394" r:id="rId12"/>
    <p:sldId id="291" r:id="rId13"/>
    <p:sldId id="375" r:id="rId14"/>
    <p:sldId id="376" r:id="rId15"/>
    <p:sldId id="298" r:id="rId16"/>
    <p:sldId id="300" r:id="rId17"/>
    <p:sldId id="377" r:id="rId18"/>
    <p:sldId id="299" r:id="rId19"/>
    <p:sldId id="301" r:id="rId20"/>
    <p:sldId id="302" r:id="rId21"/>
    <p:sldId id="303" r:id="rId22"/>
    <p:sldId id="353" r:id="rId23"/>
    <p:sldId id="378" r:id="rId24"/>
    <p:sldId id="391" r:id="rId25"/>
    <p:sldId id="305" r:id="rId26"/>
    <p:sldId id="306" r:id="rId27"/>
    <p:sldId id="307" r:id="rId28"/>
    <p:sldId id="309" r:id="rId29"/>
    <p:sldId id="310" r:id="rId30"/>
    <p:sldId id="393" r:id="rId31"/>
    <p:sldId id="392" r:id="rId32"/>
  </p:sldIdLst>
  <p:sldSz cx="9144000" cy="6858000" type="screen4x3"/>
  <p:notesSz cx="6888163" cy="100187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672853"/>
    <a:srgbClr val="77305F"/>
    <a:srgbClr val="76305F"/>
    <a:srgbClr val="A7508E"/>
    <a:srgbClr val="00A1DF"/>
    <a:srgbClr val="A64686"/>
    <a:srgbClr val="D2DEEF"/>
    <a:srgbClr val="7E3A67"/>
    <a:srgbClr val="AC7CAE"/>
    <a:srgbClr val="8D3A7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1494" y="-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898F-63A8-4939-9C1A-027C4D7972E6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CBAC-6B0A-49D0-A474-9C27C82FF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1794488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898F-63A8-4939-9C1A-027C4D7972E6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CBAC-6B0A-49D0-A474-9C27C82FF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383397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898F-63A8-4939-9C1A-027C4D7972E6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CBAC-6B0A-49D0-A474-9C27C82FF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884736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898F-63A8-4939-9C1A-027C4D7972E6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CBAC-6B0A-49D0-A474-9C27C82FF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883199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898F-63A8-4939-9C1A-027C4D7972E6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CBAC-6B0A-49D0-A474-9C27C82FF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7935515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898F-63A8-4939-9C1A-027C4D7972E6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CBAC-6B0A-49D0-A474-9C27C82FF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04519714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898F-63A8-4939-9C1A-027C4D7972E6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CBAC-6B0A-49D0-A474-9C27C82FF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6387934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898F-63A8-4939-9C1A-027C4D7972E6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CBAC-6B0A-49D0-A474-9C27C82FF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9770204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898F-63A8-4939-9C1A-027C4D7972E6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CBAC-6B0A-49D0-A474-9C27C82FF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5010278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898F-63A8-4939-9C1A-027C4D7972E6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CBAC-6B0A-49D0-A474-9C27C82FF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0540099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898F-63A8-4939-9C1A-027C4D7972E6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CBAC-6B0A-49D0-A474-9C27C82FF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83525033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4686"/>
            </a:gs>
            <a:gs pos="38000">
              <a:srgbClr val="00A1DF"/>
            </a:gs>
            <a:gs pos="72000">
              <a:srgbClr val="AC7CAE"/>
            </a:gs>
            <a:gs pos="100000">
              <a:srgbClr val="A6468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E898F-63A8-4939-9C1A-027C4D7972E6}" type="datetimeFigureOut">
              <a:rPr lang="ru-RU" smtClean="0"/>
              <a:pPr/>
              <a:t>11.03.2025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0CBAC-6B0A-49D0-A474-9C27C82FF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42488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800" y="3029418"/>
            <a:ext cx="5615608" cy="374373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Прямоугольник с одним вырезанным углом 6"/>
          <p:cNvSpPr/>
          <p:nvPr/>
        </p:nvSpPr>
        <p:spPr>
          <a:xfrm>
            <a:off x="200296" y="-1"/>
            <a:ext cx="8794617" cy="2912165"/>
          </a:xfrm>
          <a:prstGeom prst="snip1Rect">
            <a:avLst/>
          </a:prstGeom>
          <a:gradFill>
            <a:gsLst>
              <a:gs pos="0">
                <a:srgbClr val="77305F"/>
              </a:gs>
              <a:gs pos="34000">
                <a:srgbClr val="00A1DF"/>
              </a:gs>
              <a:gs pos="100000">
                <a:srgbClr val="A7508E"/>
              </a:gs>
            </a:gsLst>
            <a:lin ang="5400000" scaled="1"/>
          </a:gradFill>
          <a:ln>
            <a:noFill/>
          </a:ln>
          <a:effectLst>
            <a:outerShdw blurRad="177800" dist="38100" dir="16860000" sx="104000" sy="104000" algn="bl" rotWithShape="0">
              <a:prstClr val="black">
                <a:alpha val="24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89140" y="117253"/>
            <a:ext cx="81773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ОТЧЕТ </a:t>
            </a:r>
          </a:p>
          <a:p>
            <a:pPr algn="ctr"/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ОБ ИСПОЛНЕНИИ БЮДЖЕТА СТАРОТИТАРОВСКОГО СЕЛЬСКОГО ПОСЕЛЕНИЯ ТЕМРЮКСКОГО РАЙОНА </a:t>
            </a:r>
          </a:p>
          <a:p>
            <a:pPr algn="ctr"/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ЗА 2024 ГОД</a:t>
            </a:r>
            <a:endParaRPr lang="ru-RU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164860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одним вырезанным углом 7"/>
          <p:cNvSpPr/>
          <p:nvPr/>
        </p:nvSpPr>
        <p:spPr>
          <a:xfrm>
            <a:off x="1043609" y="119331"/>
            <a:ext cx="7931058" cy="1134996"/>
          </a:xfrm>
          <a:prstGeom prst="snip1Rect">
            <a:avLst/>
          </a:prstGeom>
          <a:gradFill>
            <a:gsLst>
              <a:gs pos="0">
                <a:srgbClr val="A64686"/>
              </a:gs>
              <a:gs pos="6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177800" dist="38100" dir="16860000" sx="104000" sy="104000" algn="bl" rotWithShape="0">
              <a:prstClr val="black">
                <a:alpha val="24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162878" y="178997"/>
            <a:ext cx="77313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РАСХОДЫ БЮДЖЕТА СТАРОТИТАРОВСКОГО СЕЛЬСКОГО ПОСЕЛЕНИЯ ТЕМРЮКСКОГО РАЙОНА ЗА 2024 ГОД</a:t>
            </a:r>
            <a:endParaRPr lang="ru-RU" sz="2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655" t="2268" r="37343" b="78349"/>
          <a:stretch/>
        </p:blipFill>
        <p:spPr>
          <a:xfrm>
            <a:off x="0" y="0"/>
            <a:ext cx="1043609" cy="118729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0851" y="1422489"/>
            <a:ext cx="2343687" cy="5208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/>
          <a:srcRect l="16927" t="16497" r="26234"/>
          <a:stretch/>
        </p:blipFill>
        <p:spPr>
          <a:xfrm>
            <a:off x="2648073" y="1422489"/>
            <a:ext cx="2971800" cy="2459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78045" y="4049890"/>
            <a:ext cx="4530725" cy="2580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/>
          <a:srcRect t="4308" b="7595"/>
          <a:stretch/>
        </p:blipFill>
        <p:spPr>
          <a:xfrm>
            <a:off x="5743408" y="1444504"/>
            <a:ext cx="3231258" cy="2415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56863082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углом 4"/>
          <p:cNvSpPr/>
          <p:nvPr/>
        </p:nvSpPr>
        <p:spPr>
          <a:xfrm>
            <a:off x="1063487" y="119331"/>
            <a:ext cx="7911180" cy="1015663"/>
          </a:xfrm>
          <a:prstGeom prst="snip1Rect">
            <a:avLst/>
          </a:prstGeom>
          <a:gradFill>
            <a:gsLst>
              <a:gs pos="0">
                <a:srgbClr val="A64686"/>
              </a:gs>
              <a:gs pos="6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177800" dist="38100" dir="16860000" sx="104000" sy="104000" algn="bl" rotWithShape="0">
              <a:prstClr val="black">
                <a:alpha val="24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72817" y="273219"/>
            <a:ext cx="7657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РАСХОДЫ </a:t>
            </a:r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БЮДЖЕТА СТАРОТИТАРОВСКОГО СЕЛЬСКОГО ПОСЕЛЕНИЯ ЗА 2024 ГОД</a:t>
            </a:r>
            <a:endParaRPr lang="ru-RU" sz="2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655" t="2268" r="37343" b="78349"/>
          <a:stretch/>
        </p:blipFill>
        <p:spPr>
          <a:xfrm>
            <a:off x="0" y="0"/>
            <a:ext cx="1063487" cy="1209910"/>
          </a:xfrm>
          <a:prstGeom prst="rect">
            <a:avLst/>
          </a:prstGeom>
        </p:spPr>
      </p:pic>
      <p:sp>
        <p:nvSpPr>
          <p:cNvPr id="11" name="Пятиугольник 10"/>
          <p:cNvSpPr/>
          <p:nvPr/>
        </p:nvSpPr>
        <p:spPr>
          <a:xfrm>
            <a:off x="0" y="1176521"/>
            <a:ext cx="5605670" cy="1344938"/>
          </a:xfrm>
          <a:prstGeom prst="homePlate">
            <a:avLst/>
          </a:prstGeom>
          <a:gradFill>
            <a:gsLst>
              <a:gs pos="0">
                <a:srgbClr val="A64686"/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ЗА 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2024 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ГОД 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ИЗРАСХОДОВАНО 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В 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БЮДЖЕТЕ</a:t>
            </a:r>
            <a:endParaRPr lang="ru-RU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40922" y="1315795"/>
            <a:ext cx="33030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/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134 272,3 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тыс. руб.</a:t>
            </a:r>
            <a:endParaRPr lang="ru-RU" sz="2400" dirty="0">
              <a:effectLst>
                <a:glow rad="635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45643" y="2953895"/>
            <a:ext cx="1985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96,5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%</a:t>
            </a:r>
            <a:endParaRPr lang="ru-RU" sz="2400" dirty="0">
              <a:effectLst>
                <a:glow rad="635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14" name="Пятиугольник 13"/>
          <p:cNvSpPr/>
          <p:nvPr/>
        </p:nvSpPr>
        <p:spPr>
          <a:xfrm>
            <a:off x="0" y="2647955"/>
            <a:ext cx="5923721" cy="1344938"/>
          </a:xfrm>
          <a:prstGeom prst="homePlate">
            <a:avLst/>
          </a:prstGeom>
          <a:gradFill>
            <a:gsLst>
              <a:gs pos="0">
                <a:srgbClr val="A64686"/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ИСПОЛНЕНИЕ ПЛАНОВЫХ ПОКАЗАТЕЛЕЙ</a:t>
            </a:r>
          </a:p>
        </p:txBody>
      </p:sp>
      <p:sp>
        <p:nvSpPr>
          <p:cNvPr id="17" name="Пятиугольник 16"/>
          <p:cNvSpPr/>
          <p:nvPr/>
        </p:nvSpPr>
        <p:spPr>
          <a:xfrm>
            <a:off x="0" y="4214862"/>
            <a:ext cx="6838121" cy="1344938"/>
          </a:xfrm>
          <a:prstGeom prst="homePlate">
            <a:avLst/>
          </a:prstGeom>
          <a:gradFill>
            <a:gsLst>
              <a:gs pos="0">
                <a:srgbClr val="A64686"/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ТЕМП РОСТА В СРАВНЕНИИ С 2023 ГОДОМ  </a:t>
            </a:r>
            <a:endParaRPr lang="ru-RU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85275" y="4619656"/>
            <a:ext cx="2159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124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%</a:t>
            </a:r>
            <a:endParaRPr lang="ru-RU" sz="2400" dirty="0">
              <a:effectLst>
                <a:glow rad="635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438567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119270" y="2286048"/>
            <a:ext cx="6917634" cy="843794"/>
          </a:xfrm>
          <a:prstGeom prst="roundRect">
            <a:avLst/>
          </a:prstGeom>
          <a:gradFill>
            <a:gsLst>
              <a:gs pos="26000">
                <a:srgbClr val="672853"/>
              </a:gs>
              <a:gs pos="100000">
                <a:srgbClr val="002060"/>
              </a:gs>
            </a:gsLst>
            <a:lin ang="5400000" scaled="1"/>
          </a:gradFill>
          <a:ln>
            <a:solidFill>
              <a:srgbClr val="A6468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«Реализация муниципальных функций, связанных с муниципальным управлением в Старотитаровском сельском поселении Темрюкского района»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655" t="2268" r="37343" b="78349"/>
          <a:stretch/>
        </p:blipFill>
        <p:spPr>
          <a:xfrm>
            <a:off x="0" y="0"/>
            <a:ext cx="735703" cy="836996"/>
          </a:xfrm>
          <a:prstGeom prst="rect">
            <a:avLst/>
          </a:prstGeom>
        </p:spPr>
      </p:pic>
      <p:sp>
        <p:nvSpPr>
          <p:cNvPr id="2" name="Блок-схема: несколько документов 1"/>
          <p:cNvSpPr/>
          <p:nvPr/>
        </p:nvSpPr>
        <p:spPr>
          <a:xfrm>
            <a:off x="1325633" y="677321"/>
            <a:ext cx="7578563" cy="1560885"/>
          </a:xfrm>
          <a:prstGeom prst="flowChartMultidocument">
            <a:avLst/>
          </a:prstGeom>
          <a:gradFill>
            <a:gsLst>
              <a:gs pos="0">
                <a:srgbClr val="A64686"/>
              </a:gs>
              <a:gs pos="7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solidFill>
              <a:srgbClr val="A6468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Общегосударственные </a:t>
            </a:r>
          </a:p>
          <a:p>
            <a:pPr algn="ctr"/>
            <a:r>
              <a:rPr lang="ru-RU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вопросы</a:t>
            </a:r>
          </a:p>
        </p:txBody>
      </p:sp>
      <p:sp>
        <p:nvSpPr>
          <p:cNvPr id="19" name="Прямоугольник с одним вырезанным углом 18"/>
          <p:cNvSpPr/>
          <p:nvPr/>
        </p:nvSpPr>
        <p:spPr>
          <a:xfrm>
            <a:off x="735703" y="84668"/>
            <a:ext cx="8238067" cy="901678"/>
          </a:xfrm>
          <a:prstGeom prst="snip1Rect">
            <a:avLst/>
          </a:prstGeom>
          <a:gradFill>
            <a:gsLst>
              <a:gs pos="0">
                <a:srgbClr val="A64686"/>
              </a:gs>
              <a:gs pos="6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177800" dist="38100" dir="16860000" sx="104000" sy="104000" algn="bl" rotWithShape="0">
              <a:prstClr val="black">
                <a:alpha val="24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862703" y="210235"/>
            <a:ext cx="8238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РАСХОДЫ БЮДЖЕТА СТАРОТИТАРОВСКОГО СЕЛЬСКОГО ПОСЕЛЕНИЯ</a:t>
            </a:r>
            <a:endParaRPr lang="ru-RU" sz="2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19270" y="3202976"/>
            <a:ext cx="6913425" cy="721336"/>
          </a:xfrm>
          <a:prstGeom prst="roundRect">
            <a:avLst/>
          </a:prstGeom>
          <a:gradFill>
            <a:gsLst>
              <a:gs pos="26000">
                <a:srgbClr val="672853"/>
              </a:gs>
              <a:gs pos="100000">
                <a:srgbClr val="002060"/>
              </a:gs>
            </a:gsLst>
            <a:lin ang="5400000" scaled="1"/>
          </a:gradFill>
          <a:ln>
            <a:solidFill>
              <a:srgbClr val="A6468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«Обеспечение функций муниципальных казенных учреждений в Старотитаровском сельском поселении Темрюкского района»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19270" y="3970581"/>
            <a:ext cx="6913424" cy="843794"/>
          </a:xfrm>
          <a:prstGeom prst="roundRect">
            <a:avLst/>
          </a:prstGeom>
          <a:gradFill>
            <a:gsLst>
              <a:gs pos="26000">
                <a:srgbClr val="672853"/>
              </a:gs>
              <a:gs pos="100000">
                <a:srgbClr val="002060"/>
              </a:gs>
            </a:gsLst>
            <a:lin ang="5400000" scaled="1"/>
          </a:gradFill>
          <a:ln>
            <a:solidFill>
              <a:srgbClr val="A6468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«Развитие информационного общества в Старотитаровском сельском поселении Темрюкского район»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19270" y="4882329"/>
            <a:ext cx="6997147" cy="835137"/>
          </a:xfrm>
          <a:prstGeom prst="roundRect">
            <a:avLst/>
          </a:prstGeom>
          <a:gradFill>
            <a:gsLst>
              <a:gs pos="26000">
                <a:srgbClr val="672853"/>
              </a:gs>
              <a:gs pos="100000">
                <a:srgbClr val="002060"/>
              </a:gs>
            </a:gsLst>
            <a:lin ang="5400000" scaled="1"/>
          </a:gradFill>
          <a:ln>
            <a:solidFill>
              <a:srgbClr val="A6468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«Муниципальная политика и развитие гражданского общества в Старотитаровском сельском поселении Темрюкского района»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19270" y="5785420"/>
            <a:ext cx="6997147" cy="843794"/>
          </a:xfrm>
          <a:prstGeom prst="roundRect">
            <a:avLst/>
          </a:prstGeom>
          <a:gradFill>
            <a:gsLst>
              <a:gs pos="26000">
                <a:srgbClr val="672853"/>
              </a:gs>
              <a:gs pos="100000">
                <a:srgbClr val="002060"/>
              </a:gs>
            </a:gsLst>
            <a:lin ang="5400000" scaled="1"/>
          </a:gradFill>
          <a:ln>
            <a:solidFill>
              <a:srgbClr val="A6468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«О мероприятиях, проводимых администрацией Старотитаровского сельского поселения Темрюкского района к праздничным дням и памятным датам»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032695" y="2337815"/>
            <a:ext cx="2256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8 611,9</a:t>
            </a:r>
          </a:p>
          <a:p>
            <a:pPr algn="ctr"/>
            <a:r>
              <a:rPr lang="ru-RU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т</a:t>
            </a:r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ыс.руб</a:t>
            </a:r>
            <a:endParaRPr lang="ru-RU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7032691" y="3154198"/>
            <a:ext cx="2256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17 749,9</a:t>
            </a:r>
          </a:p>
          <a:p>
            <a:pPr algn="ctr"/>
            <a:r>
              <a:rPr lang="ru-RU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т</a:t>
            </a:r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ыс.руб</a:t>
            </a:r>
            <a:endParaRPr lang="ru-RU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7032690" y="3997446"/>
            <a:ext cx="2256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852,2</a:t>
            </a:r>
          </a:p>
          <a:p>
            <a:pPr algn="ctr"/>
            <a:r>
              <a:rPr lang="ru-RU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т</a:t>
            </a:r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ыс.руб</a:t>
            </a:r>
            <a:endParaRPr lang="ru-RU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7032690" y="5009580"/>
            <a:ext cx="2256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795,2</a:t>
            </a:r>
          </a:p>
          <a:p>
            <a:pPr algn="ctr"/>
            <a:r>
              <a:rPr lang="ru-RU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т</a:t>
            </a:r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ыс.руб</a:t>
            </a:r>
            <a:endParaRPr lang="ru-RU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7032689" y="5893064"/>
            <a:ext cx="2256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480,4</a:t>
            </a:r>
            <a:endParaRPr lang="ru-RU" sz="20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т</a:t>
            </a:r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ыс.руб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211866233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161131" y="2516729"/>
            <a:ext cx="6913424" cy="1384447"/>
          </a:xfrm>
          <a:prstGeom prst="roundRect">
            <a:avLst/>
          </a:prstGeom>
          <a:gradFill>
            <a:gsLst>
              <a:gs pos="26000">
                <a:srgbClr val="672853"/>
              </a:gs>
              <a:gs pos="100000">
                <a:srgbClr val="002060"/>
              </a:gs>
            </a:gsLst>
            <a:lin ang="5400000" scaled="1"/>
          </a:gradFill>
          <a:ln>
            <a:solidFill>
              <a:srgbClr val="A6468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На реализацию полномочий  по осуществлению первичного воинского учета за счет федерального бюджета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655" t="2268" r="37343" b="78349"/>
          <a:stretch/>
        </p:blipFill>
        <p:spPr>
          <a:xfrm>
            <a:off x="0" y="0"/>
            <a:ext cx="735703" cy="836996"/>
          </a:xfrm>
          <a:prstGeom prst="rect">
            <a:avLst/>
          </a:prstGeom>
        </p:spPr>
      </p:pic>
      <p:sp>
        <p:nvSpPr>
          <p:cNvPr id="2" name="Блок-схема: несколько документов 1"/>
          <p:cNvSpPr/>
          <p:nvPr/>
        </p:nvSpPr>
        <p:spPr>
          <a:xfrm>
            <a:off x="1325633" y="677321"/>
            <a:ext cx="7578563" cy="1560885"/>
          </a:xfrm>
          <a:prstGeom prst="flowChartMultidocument">
            <a:avLst/>
          </a:prstGeom>
          <a:gradFill>
            <a:gsLst>
              <a:gs pos="0">
                <a:srgbClr val="A64686"/>
              </a:gs>
              <a:gs pos="7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solidFill>
              <a:srgbClr val="A6468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Национальная оборона</a:t>
            </a:r>
            <a:endParaRPr lang="ru-RU" sz="36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19" name="Прямоугольник с одним вырезанным углом 18"/>
          <p:cNvSpPr/>
          <p:nvPr/>
        </p:nvSpPr>
        <p:spPr>
          <a:xfrm>
            <a:off x="735703" y="84668"/>
            <a:ext cx="8238067" cy="901678"/>
          </a:xfrm>
          <a:prstGeom prst="snip1Rect">
            <a:avLst/>
          </a:prstGeom>
          <a:gradFill>
            <a:gsLst>
              <a:gs pos="0">
                <a:srgbClr val="A64686"/>
              </a:gs>
              <a:gs pos="6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177800" dist="38100" dir="16860000" sx="104000" sy="104000" algn="bl" rotWithShape="0">
              <a:prstClr val="black">
                <a:alpha val="24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862703" y="210235"/>
            <a:ext cx="8238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РАСХОДЫ БЮДЖЕТА СТАРОТИТАРОВСКОГО СЕЛЬСКОГО ПОСЕЛЕНИЯ</a:t>
            </a:r>
            <a:endParaRPr lang="ru-RU" sz="2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61130" y="3983996"/>
            <a:ext cx="6913425" cy="721336"/>
          </a:xfrm>
          <a:prstGeom prst="roundRect">
            <a:avLst/>
          </a:prstGeom>
          <a:gradFill>
            <a:gsLst>
              <a:gs pos="26000">
                <a:srgbClr val="672853"/>
              </a:gs>
              <a:gs pos="100000">
                <a:srgbClr val="002060"/>
              </a:gs>
            </a:gsLst>
            <a:lin ang="5400000" scaled="1"/>
          </a:gradFill>
          <a:ln>
            <a:solidFill>
              <a:srgbClr val="A6468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израсходовано</a:t>
            </a:r>
            <a:endParaRPr lang="ru-RU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84697" y="4931343"/>
            <a:ext cx="6955287" cy="835137"/>
          </a:xfrm>
          <a:prstGeom prst="roundRect">
            <a:avLst/>
          </a:prstGeom>
          <a:gradFill>
            <a:gsLst>
              <a:gs pos="26000">
                <a:srgbClr val="672853"/>
              </a:gs>
              <a:gs pos="100000">
                <a:srgbClr val="002060"/>
              </a:gs>
            </a:gsLst>
            <a:lin ang="5400000" scaled="1"/>
          </a:gradFill>
          <a:ln>
            <a:solidFill>
              <a:srgbClr val="A6468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темпы роста в сравнении с 2023 годом </a:t>
            </a:r>
            <a:endParaRPr lang="ru-RU" sz="2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74554" y="3901176"/>
            <a:ext cx="2256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710,3</a:t>
            </a:r>
          </a:p>
          <a:p>
            <a:pPr algn="ctr"/>
            <a:r>
              <a:rPr lang="ru-RU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т</a:t>
            </a:r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ыс.руб</a:t>
            </a:r>
            <a:endParaRPr lang="ru-RU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7032690" y="5025080"/>
            <a:ext cx="2256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119,8 </a:t>
            </a:r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%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180980345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t="21230"/>
          <a:stretch/>
        </p:blipFill>
        <p:spPr bwMode="auto">
          <a:xfrm>
            <a:off x="6582032" y="3374816"/>
            <a:ext cx="2561968" cy="1419605"/>
          </a:xfrm>
          <a:prstGeom prst="rect">
            <a:avLst/>
          </a:prstGeom>
          <a:ln>
            <a:noFill/>
          </a:ln>
          <a:effectLst>
            <a:outerShdw blurRad="127000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655" t="2268" r="37343" b="78349"/>
          <a:stretch/>
        </p:blipFill>
        <p:spPr>
          <a:xfrm>
            <a:off x="0" y="0"/>
            <a:ext cx="735703" cy="836996"/>
          </a:xfrm>
          <a:prstGeom prst="rect">
            <a:avLst/>
          </a:prstGeom>
        </p:spPr>
      </p:pic>
      <p:sp>
        <p:nvSpPr>
          <p:cNvPr id="2" name="Блок-схема: несколько документов 1"/>
          <p:cNvSpPr/>
          <p:nvPr/>
        </p:nvSpPr>
        <p:spPr>
          <a:xfrm>
            <a:off x="1325633" y="677321"/>
            <a:ext cx="7578563" cy="1560885"/>
          </a:xfrm>
          <a:prstGeom prst="flowChartMultidocument">
            <a:avLst/>
          </a:prstGeom>
          <a:gradFill>
            <a:gsLst>
              <a:gs pos="0">
                <a:srgbClr val="A64686"/>
              </a:gs>
              <a:gs pos="7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solidFill>
              <a:srgbClr val="A6468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Национальная безопасность и правоохранительная деятельность</a:t>
            </a:r>
          </a:p>
        </p:txBody>
      </p:sp>
      <p:sp>
        <p:nvSpPr>
          <p:cNvPr id="19" name="Прямоугольник с одним вырезанным углом 18"/>
          <p:cNvSpPr/>
          <p:nvPr/>
        </p:nvSpPr>
        <p:spPr>
          <a:xfrm>
            <a:off x="735703" y="84668"/>
            <a:ext cx="8238067" cy="901678"/>
          </a:xfrm>
          <a:prstGeom prst="snip1Rect">
            <a:avLst/>
          </a:prstGeom>
          <a:gradFill>
            <a:gsLst>
              <a:gs pos="0">
                <a:srgbClr val="A64686"/>
              </a:gs>
              <a:gs pos="6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177800" dist="38100" dir="16860000" sx="104000" sy="104000" algn="bl" rotWithShape="0">
              <a:prstClr val="black">
                <a:alpha val="24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862703" y="210235"/>
            <a:ext cx="8238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РАСХОДЫ БЮДЖЕТА СТАРОТИТАРОВСКОГО СЕЛЬСКОГО ПОСЕЛЕНИЯ</a:t>
            </a:r>
            <a:endParaRPr lang="ru-RU" sz="2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93469" y="5707183"/>
            <a:ext cx="4000843" cy="1024857"/>
          </a:xfrm>
          <a:prstGeom prst="roundRect">
            <a:avLst/>
          </a:prstGeom>
          <a:gradFill>
            <a:gsLst>
              <a:gs pos="26000">
                <a:srgbClr val="672853"/>
              </a:gs>
              <a:gs pos="100000">
                <a:srgbClr val="002060"/>
              </a:gs>
            </a:gsLst>
            <a:lin ang="5400000" scaled="1"/>
          </a:gradFill>
          <a:ln>
            <a:solidFill>
              <a:srgbClr val="A6468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на  поддержку </a:t>
            </a:r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ДНД</a:t>
            </a:r>
            <a:endParaRPr lang="ru-RU" sz="2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917989" y="2150077"/>
            <a:ext cx="4226011" cy="1210962"/>
          </a:xfrm>
          <a:prstGeom prst="roundRect">
            <a:avLst/>
          </a:prstGeom>
          <a:gradFill>
            <a:gsLst>
              <a:gs pos="26000">
                <a:srgbClr val="672853"/>
              </a:gs>
              <a:gs pos="100000">
                <a:srgbClr val="002060"/>
              </a:gs>
            </a:gsLst>
            <a:lin ang="5400000" scaled="1"/>
          </a:gradFill>
          <a:ln>
            <a:solidFill>
              <a:srgbClr val="A6468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на проведение мероприятий, направленных на обеспечение первичных мер пожарной безопасности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65798" y="4968052"/>
            <a:ext cx="22561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117,3</a:t>
            </a:r>
            <a:endParaRPr lang="ru-RU" sz="20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т</a:t>
            </a:r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ыс.руб</a:t>
            </a:r>
            <a:endParaRPr lang="ru-RU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3838832" y="3394601"/>
            <a:ext cx="2578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434,1</a:t>
            </a:r>
            <a:endParaRPr lang="ru-RU" sz="20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т</a:t>
            </a:r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ыс.руб</a:t>
            </a:r>
            <a:endParaRPr lang="ru-RU" sz="2000" dirty="0"/>
          </a:p>
        </p:txBody>
      </p:sp>
      <p:pic>
        <p:nvPicPr>
          <p:cNvPr id="14" name="Picture 3" descr="C:\Users\User\Desktop\RuRW14S-yIk.jpg"/>
          <p:cNvPicPr>
            <a:picLocks noChangeAspect="1" noChangeArrowheads="1"/>
          </p:cNvPicPr>
          <p:nvPr/>
        </p:nvPicPr>
        <p:blipFill rotWithShape="1">
          <a:blip r:embed="rId4" cstate="print"/>
          <a:srcRect l="7251" t="17030" b="6860"/>
          <a:stretch/>
        </p:blipFill>
        <p:spPr bwMode="auto">
          <a:xfrm>
            <a:off x="193471" y="2474005"/>
            <a:ext cx="3571222" cy="2258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5143157" y="5833143"/>
            <a:ext cx="4000843" cy="1024857"/>
          </a:xfrm>
          <a:prstGeom prst="roundRect">
            <a:avLst/>
          </a:prstGeom>
          <a:gradFill>
            <a:gsLst>
              <a:gs pos="26000">
                <a:srgbClr val="672853"/>
              </a:gs>
              <a:gs pos="100000">
                <a:srgbClr val="002060"/>
              </a:gs>
            </a:gsLst>
            <a:lin ang="5400000" scaled="1"/>
          </a:gradFill>
          <a:ln>
            <a:solidFill>
              <a:srgbClr val="A6468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на  поддержку </a:t>
            </a:r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ДПК</a:t>
            </a:r>
            <a:endParaRPr lang="ru-RU" sz="2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 flipH="1">
            <a:off x="6857998" y="4909751"/>
            <a:ext cx="1898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95,0</a:t>
            </a:r>
          </a:p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тыс. руб.</a:t>
            </a:r>
            <a:endParaRPr lang="ru-RU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0794"/>
          <a:stretch/>
        </p:blipFill>
        <p:spPr>
          <a:xfrm>
            <a:off x="3762008" y="4110680"/>
            <a:ext cx="2836500" cy="15981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="" xmlns:p14="http://schemas.microsoft.com/office/powerpoint/2010/main" val="177059726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6148107" y="1341249"/>
            <a:ext cx="2701031" cy="1008112"/>
          </a:xfrm>
          <a:prstGeom prst="roundRect">
            <a:avLst/>
          </a:prstGeom>
          <a:gradFill>
            <a:gsLst>
              <a:gs pos="0">
                <a:srgbClr val="A64686"/>
              </a:gs>
              <a:gs pos="7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solidFill>
              <a:srgbClr val="A6468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29 524,9 </a:t>
            </a:r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тыс.рублей</a:t>
            </a:r>
            <a:endParaRPr lang="ru-RU" sz="2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  <a:p>
            <a:pPr algn="ctr"/>
            <a:endParaRPr lang="ru-RU" sz="2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62703" y="976181"/>
            <a:ext cx="3508287" cy="1536538"/>
          </a:xfrm>
          <a:prstGeom prst="roundRect">
            <a:avLst/>
          </a:prstGeom>
          <a:gradFill>
            <a:gsLst>
              <a:gs pos="0">
                <a:srgbClr val="A64686"/>
              </a:gs>
              <a:gs pos="7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solidFill>
              <a:srgbClr val="A6468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ДОРОЖНЫЙ </a:t>
            </a:r>
          </a:p>
          <a:p>
            <a:pPr algn="ctr"/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ФОНД</a:t>
            </a:r>
          </a:p>
          <a:p>
            <a:pPr algn="ctr"/>
            <a:endParaRPr lang="ru-RU" sz="2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 rot="16200000">
            <a:off x="5132814" y="1217504"/>
            <a:ext cx="360040" cy="1413933"/>
          </a:xfrm>
          <a:prstGeom prst="downArrow">
            <a:avLst/>
          </a:prstGeom>
          <a:gradFill>
            <a:gsLst>
              <a:gs pos="0">
                <a:srgbClr val="A64686"/>
              </a:gs>
              <a:gs pos="7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solidFill>
              <a:srgbClr val="A6468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000" b="1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655" t="2268" r="37343" b="78349"/>
          <a:stretch/>
        </p:blipFill>
        <p:spPr>
          <a:xfrm>
            <a:off x="0" y="0"/>
            <a:ext cx="990600" cy="1126988"/>
          </a:xfrm>
          <a:prstGeom prst="rect">
            <a:avLst/>
          </a:prstGeom>
        </p:spPr>
      </p:pic>
      <p:sp>
        <p:nvSpPr>
          <p:cNvPr id="12" name="Прямоугольник с одним вырезанным углом 11"/>
          <p:cNvSpPr/>
          <p:nvPr/>
        </p:nvSpPr>
        <p:spPr>
          <a:xfrm>
            <a:off x="989703" y="84667"/>
            <a:ext cx="7984067" cy="650441"/>
          </a:xfrm>
          <a:prstGeom prst="snip1Rect">
            <a:avLst/>
          </a:prstGeom>
          <a:gradFill>
            <a:gsLst>
              <a:gs pos="0">
                <a:srgbClr val="A64686"/>
              </a:gs>
              <a:gs pos="6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177800" dist="38100" dir="16860000" sx="104000" sy="104000" algn="bl" rotWithShape="0">
              <a:prstClr val="black">
                <a:alpha val="24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862703" y="210235"/>
            <a:ext cx="82380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РАСХОДЫ БЮДЖЕТА СТАРОТИТАРОВСКОГО СЕЛЬСКОГО ПОСЕЛЕНИЯ</a:t>
            </a:r>
            <a:endParaRPr lang="ru-RU" sz="15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527" y="2714898"/>
            <a:ext cx="3014751" cy="4019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76088" y="2737213"/>
            <a:ext cx="2252609" cy="4004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/>
          <a:srcRect t="14556"/>
          <a:stretch/>
        </p:blipFill>
        <p:spPr>
          <a:xfrm>
            <a:off x="6019801" y="2745961"/>
            <a:ext cx="2624832" cy="3987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33539663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655" t="2268" r="37343" b="78349"/>
          <a:stretch/>
        </p:blipFill>
        <p:spPr>
          <a:xfrm>
            <a:off x="0" y="0"/>
            <a:ext cx="990600" cy="1126988"/>
          </a:xfrm>
          <a:prstGeom prst="rect">
            <a:avLst/>
          </a:prstGeom>
        </p:spPr>
      </p:pic>
      <p:sp>
        <p:nvSpPr>
          <p:cNvPr id="8" name="Прямоугольник с одним вырезанным углом 7"/>
          <p:cNvSpPr/>
          <p:nvPr/>
        </p:nvSpPr>
        <p:spPr>
          <a:xfrm>
            <a:off x="989703" y="84667"/>
            <a:ext cx="7984067" cy="464013"/>
          </a:xfrm>
          <a:prstGeom prst="snip1Rect">
            <a:avLst/>
          </a:prstGeom>
          <a:gradFill>
            <a:gsLst>
              <a:gs pos="0">
                <a:srgbClr val="A64686"/>
              </a:gs>
              <a:gs pos="6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177800" dist="38100" dir="16860000" sx="104000" sy="104000" algn="bl" rotWithShape="0">
              <a:prstClr val="black">
                <a:alpha val="24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62703" y="210235"/>
            <a:ext cx="82380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РАСХОДЫ БЮДЖЕТА СТАРОТИТАРОВСКОГО СЕЛЬСКОГО ПОСЕЛЕНИЯ</a:t>
            </a:r>
            <a:endParaRPr lang="ru-RU" sz="15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2312" y="1047544"/>
            <a:ext cx="2650462" cy="57404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09773" y="1047544"/>
            <a:ext cx="4305320" cy="57404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68348" y="1022219"/>
            <a:ext cx="3932423" cy="5765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374527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655" t="2268" r="37343" b="78349"/>
          <a:stretch/>
        </p:blipFill>
        <p:spPr>
          <a:xfrm>
            <a:off x="0" y="0"/>
            <a:ext cx="735703" cy="836996"/>
          </a:xfrm>
          <a:prstGeom prst="rect">
            <a:avLst/>
          </a:prstGeom>
        </p:spPr>
      </p:pic>
      <p:sp>
        <p:nvSpPr>
          <p:cNvPr id="9" name="Прямоугольник с одним вырезанным углом 8"/>
          <p:cNvSpPr/>
          <p:nvPr/>
        </p:nvSpPr>
        <p:spPr>
          <a:xfrm>
            <a:off x="989703" y="84667"/>
            <a:ext cx="7984067" cy="464013"/>
          </a:xfrm>
          <a:prstGeom prst="snip1Rect">
            <a:avLst/>
          </a:prstGeom>
          <a:gradFill>
            <a:gsLst>
              <a:gs pos="0">
                <a:srgbClr val="A64686"/>
              </a:gs>
              <a:gs pos="6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177800" dist="38100" dir="16860000" sx="104000" sy="104000" algn="bl" rotWithShape="0">
              <a:prstClr val="black">
                <a:alpha val="24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862703" y="210235"/>
            <a:ext cx="82380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РАСХОДЫ БЮДЖЕТА СТАРОТИТАРОВСКОГО СЕЛЬСКОГО ПОСЕЛЕНИЯ</a:t>
            </a:r>
            <a:endParaRPr lang="ru-RU" sz="15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416" y="912870"/>
            <a:ext cx="4333254" cy="57776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61321" y="924859"/>
            <a:ext cx="4324262" cy="57656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2439255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655" t="2268" r="37343" b="78349"/>
          <a:stretch/>
        </p:blipFill>
        <p:spPr>
          <a:xfrm>
            <a:off x="0" y="0"/>
            <a:ext cx="735703" cy="836996"/>
          </a:xfrm>
          <a:prstGeom prst="rect">
            <a:avLst/>
          </a:prstGeom>
        </p:spPr>
      </p:pic>
      <p:sp>
        <p:nvSpPr>
          <p:cNvPr id="9" name="Прямоугольник с одним вырезанным углом 8"/>
          <p:cNvSpPr/>
          <p:nvPr/>
        </p:nvSpPr>
        <p:spPr>
          <a:xfrm>
            <a:off x="989703" y="84667"/>
            <a:ext cx="7984067" cy="464013"/>
          </a:xfrm>
          <a:prstGeom prst="snip1Rect">
            <a:avLst/>
          </a:prstGeom>
          <a:gradFill>
            <a:gsLst>
              <a:gs pos="0">
                <a:srgbClr val="A64686"/>
              </a:gs>
              <a:gs pos="6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177800" dist="38100" dir="16860000" sx="104000" sy="104000" algn="bl" rotWithShape="0">
              <a:prstClr val="black">
                <a:alpha val="24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862703" y="210235"/>
            <a:ext cx="82380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РАСХОДЫ БЮДЖЕТА СТАРОТИТАРОВСКОГО СЕЛЬСКОГО ПОСЕЛЕНИЯ</a:t>
            </a:r>
            <a:endParaRPr lang="ru-RU" sz="15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9416" y="962564"/>
            <a:ext cx="4309493" cy="57459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5909" y="962563"/>
            <a:ext cx="4309493" cy="57459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4117132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989703" y="765116"/>
            <a:ext cx="7773297" cy="827136"/>
          </a:xfrm>
          <a:prstGeom prst="roundRect">
            <a:avLst/>
          </a:prstGeom>
          <a:gradFill>
            <a:gsLst>
              <a:gs pos="0">
                <a:srgbClr val="A64686"/>
              </a:gs>
              <a:gs pos="7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solidFill>
              <a:srgbClr val="A6468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ЖИЛИЩНО-КОММУНАЛЬНОЕ ХОЗЯЙСТВО</a:t>
            </a:r>
            <a:endParaRPr lang="ru-RU" sz="2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34926" y="1776144"/>
            <a:ext cx="4327135" cy="4694230"/>
          </a:xfrm>
          <a:prstGeom prst="roundRect">
            <a:avLst/>
          </a:prstGeom>
          <a:gradFill>
            <a:gsLst>
              <a:gs pos="0">
                <a:srgbClr val="A64686"/>
              </a:gs>
              <a:gs pos="7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solidFill>
              <a:srgbClr val="A6468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«Развитие жилищно-коммунального хозяйства в Старотитаровском сельском поселении Темрюкского района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»</a:t>
            </a:r>
          </a:p>
          <a:p>
            <a:pPr algn="ctr"/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50 тыс.руб.</a:t>
            </a:r>
            <a:endParaRPr lang="ru-RU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655" t="2268" r="37343" b="78349"/>
          <a:stretch/>
        </p:blipFill>
        <p:spPr>
          <a:xfrm>
            <a:off x="0" y="0"/>
            <a:ext cx="990600" cy="1126988"/>
          </a:xfrm>
          <a:prstGeom prst="rect">
            <a:avLst/>
          </a:prstGeom>
        </p:spPr>
      </p:pic>
      <p:sp>
        <p:nvSpPr>
          <p:cNvPr id="18" name="Прямоугольник с одним вырезанным углом 17"/>
          <p:cNvSpPr/>
          <p:nvPr/>
        </p:nvSpPr>
        <p:spPr>
          <a:xfrm>
            <a:off x="989703" y="84667"/>
            <a:ext cx="7984067" cy="464013"/>
          </a:xfrm>
          <a:prstGeom prst="snip1Rect">
            <a:avLst/>
          </a:prstGeom>
          <a:gradFill>
            <a:gsLst>
              <a:gs pos="0">
                <a:srgbClr val="A64686"/>
              </a:gs>
              <a:gs pos="6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177800" dist="38100" dir="16860000" sx="104000" sy="104000" algn="bl" rotWithShape="0">
              <a:prstClr val="black">
                <a:alpha val="24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862703" y="210235"/>
            <a:ext cx="82380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РАСХОДЫ БЮДЖЕТА СТАРОТИТАРОВСКОГО СЕЛЬСКОГО ПОСЕЛЕНИЯ</a:t>
            </a:r>
            <a:endParaRPr lang="ru-RU" sz="15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647008" y="1808688"/>
            <a:ext cx="4327135" cy="4661686"/>
          </a:xfrm>
          <a:prstGeom prst="roundRect">
            <a:avLst/>
          </a:prstGeom>
          <a:gradFill>
            <a:gsLst>
              <a:gs pos="0">
                <a:srgbClr val="A64686"/>
              </a:gs>
              <a:gs pos="7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solidFill>
              <a:srgbClr val="A6468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«Комплексное  развитие сельских территорий в Старотитаровском сельском поселении Темрюкского района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»</a:t>
            </a:r>
          </a:p>
          <a:p>
            <a:pPr algn="ctr"/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15 тыс.руб.</a:t>
            </a:r>
            <a:endParaRPr lang="ru-RU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685399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углом 4"/>
          <p:cNvSpPr/>
          <p:nvPr/>
        </p:nvSpPr>
        <p:spPr>
          <a:xfrm>
            <a:off x="1063487" y="119331"/>
            <a:ext cx="7911180" cy="1015663"/>
          </a:xfrm>
          <a:prstGeom prst="snip1Rect">
            <a:avLst/>
          </a:prstGeom>
          <a:gradFill>
            <a:gsLst>
              <a:gs pos="0">
                <a:srgbClr val="A64686"/>
              </a:gs>
              <a:gs pos="6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177800" dist="38100" dir="16860000" sx="104000" sy="104000" algn="bl" rotWithShape="0">
              <a:prstClr val="black">
                <a:alpha val="24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72817" y="273219"/>
            <a:ext cx="7657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ДОХОДЫ БЮДЖЕТА СТАРОТИТАРОВСКОГО СЕЛЬСКОГО ПОСЕЛЕНИЯ ЗА 2024 ГОД</a:t>
            </a:r>
            <a:endParaRPr lang="ru-RU" sz="2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655" t="2268" r="37343" b="78349"/>
          <a:stretch/>
        </p:blipFill>
        <p:spPr>
          <a:xfrm>
            <a:off x="0" y="0"/>
            <a:ext cx="1063487" cy="1209910"/>
          </a:xfrm>
          <a:prstGeom prst="rect">
            <a:avLst/>
          </a:prstGeom>
        </p:spPr>
      </p:pic>
      <p:sp>
        <p:nvSpPr>
          <p:cNvPr id="11" name="Пятиугольник 10"/>
          <p:cNvSpPr/>
          <p:nvPr/>
        </p:nvSpPr>
        <p:spPr>
          <a:xfrm>
            <a:off x="0" y="1176521"/>
            <a:ext cx="5605670" cy="1344938"/>
          </a:xfrm>
          <a:prstGeom prst="homePlate">
            <a:avLst/>
          </a:prstGeom>
          <a:gradFill>
            <a:gsLst>
              <a:gs pos="0">
                <a:srgbClr val="A64686"/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ЗА 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2024 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ГОД 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ПОСТУПИЛО 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В 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БЮДЖЕТ</a:t>
            </a:r>
            <a:endParaRPr lang="ru-RU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40922" y="1315795"/>
            <a:ext cx="33030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/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128 434,3 тыс. руб.</a:t>
            </a:r>
            <a:endParaRPr lang="ru-RU" sz="2400" dirty="0">
              <a:effectLst>
                <a:glow rad="635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45643" y="2953895"/>
            <a:ext cx="1985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106,3 </a:t>
            </a:r>
            <a:r>
              <a:rPr lang="ru-RU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%</a:t>
            </a:r>
            <a:endParaRPr lang="ru-RU" sz="2400" dirty="0">
              <a:effectLst>
                <a:glow rad="635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14" name="Пятиугольник 13"/>
          <p:cNvSpPr/>
          <p:nvPr/>
        </p:nvSpPr>
        <p:spPr>
          <a:xfrm>
            <a:off x="0" y="2573814"/>
            <a:ext cx="5923721" cy="1344938"/>
          </a:xfrm>
          <a:prstGeom prst="homePlate">
            <a:avLst/>
          </a:prstGeom>
          <a:gradFill>
            <a:gsLst>
              <a:gs pos="0">
                <a:srgbClr val="A64686"/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ИСПОЛНЕНИЕ ПЛАНОВЫХ ПОКАЗАТЕЛЕЙ</a:t>
            </a:r>
          </a:p>
        </p:txBody>
      </p:sp>
      <p:sp>
        <p:nvSpPr>
          <p:cNvPr id="15" name="Пятиугольник 14"/>
          <p:cNvSpPr/>
          <p:nvPr/>
        </p:nvSpPr>
        <p:spPr>
          <a:xfrm>
            <a:off x="0" y="3978766"/>
            <a:ext cx="6301409" cy="1344938"/>
          </a:xfrm>
          <a:prstGeom prst="homePlate">
            <a:avLst/>
          </a:prstGeom>
          <a:gradFill>
            <a:gsLst>
              <a:gs pos="0">
                <a:srgbClr val="A64686"/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ПОСТУПЛЕНИЯ ПО  НАЛОГОВЫМ И НЕНАЛОГОВЫМ ДОХОДАМ</a:t>
            </a:r>
            <a:endParaRPr lang="ru-RU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39948" y="4293427"/>
            <a:ext cx="26040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84 093,8 тыс. руб.</a:t>
            </a:r>
            <a:endParaRPr lang="ru-RU" sz="2400" dirty="0">
              <a:effectLst>
                <a:glow rad="635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17" name="Пятиугольник 16"/>
          <p:cNvSpPr/>
          <p:nvPr/>
        </p:nvSpPr>
        <p:spPr>
          <a:xfrm>
            <a:off x="1" y="5417586"/>
            <a:ext cx="6838121" cy="1344938"/>
          </a:xfrm>
          <a:prstGeom prst="homePlate">
            <a:avLst/>
          </a:prstGeom>
          <a:gradFill>
            <a:gsLst>
              <a:gs pos="0">
                <a:srgbClr val="A64686"/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ТЕМП РОСТА В СРАВНЕНИИ С 2023 ГОДОМ  </a:t>
            </a:r>
            <a:endParaRPr lang="ru-RU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84129" y="5797667"/>
            <a:ext cx="2159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96,4 %</a:t>
            </a:r>
            <a:endParaRPr lang="ru-RU" sz="2400" dirty="0">
              <a:effectLst>
                <a:glow rad="635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438567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AutoShape 2" descr="Photo by СТАРОТИТАРОВСКАЯ on June 29, 2020. На изображении может находиться: дерево, небо, на улице и природа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6324" name="AutoShape 4" descr="Photo by СТАРОТИТАРОВСКАЯ on June 29, 2020. На изображении может находиться: дерево, небо, на улице и природа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89703" y="626550"/>
            <a:ext cx="7984066" cy="993957"/>
          </a:xfrm>
          <a:prstGeom prst="roundRect">
            <a:avLst/>
          </a:prstGeom>
          <a:gradFill>
            <a:gsLst>
              <a:gs pos="0">
                <a:srgbClr val="A64686"/>
              </a:gs>
              <a:gs pos="7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solidFill>
              <a:srgbClr val="A6468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БЛАГОУСТРОЙСТВО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655" t="2268" r="37343" b="78349"/>
          <a:stretch/>
        </p:blipFill>
        <p:spPr>
          <a:xfrm>
            <a:off x="0" y="0"/>
            <a:ext cx="990600" cy="1126988"/>
          </a:xfrm>
          <a:prstGeom prst="rect">
            <a:avLst/>
          </a:prstGeom>
        </p:spPr>
      </p:pic>
      <p:sp>
        <p:nvSpPr>
          <p:cNvPr id="20" name="Прямоугольник с одним вырезанным углом 19"/>
          <p:cNvSpPr/>
          <p:nvPr/>
        </p:nvSpPr>
        <p:spPr>
          <a:xfrm>
            <a:off x="989703" y="84667"/>
            <a:ext cx="7984067" cy="464013"/>
          </a:xfrm>
          <a:prstGeom prst="snip1Rect">
            <a:avLst/>
          </a:prstGeom>
          <a:gradFill>
            <a:gsLst>
              <a:gs pos="0">
                <a:srgbClr val="A64686"/>
              </a:gs>
              <a:gs pos="6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177800" dist="38100" dir="16860000" sx="104000" sy="104000" algn="bl" rotWithShape="0">
              <a:prstClr val="black">
                <a:alpha val="24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862703" y="210235"/>
            <a:ext cx="82380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РАСХОДЫ БЮДЖЕТА СТАРОТИТАРОВСКОГО СЕЛЬСКОГО ПОСЕЛЕНИЯ</a:t>
            </a:r>
            <a:endParaRPr lang="ru-RU" sz="15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5576" y="1697564"/>
            <a:ext cx="2349086" cy="50876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90458" y="1697564"/>
            <a:ext cx="2349086" cy="5087699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2529016" y="1753022"/>
            <a:ext cx="3912973" cy="1072556"/>
          </a:xfrm>
          <a:prstGeom prst="roundRect">
            <a:avLst/>
          </a:prstGeom>
          <a:gradFill>
            <a:gsLst>
              <a:gs pos="26000">
                <a:srgbClr val="672853"/>
              </a:gs>
              <a:gs pos="100000">
                <a:srgbClr val="002060"/>
              </a:gs>
            </a:gsLst>
            <a:lin ang="5400000" scaled="1"/>
          </a:gradFill>
          <a:ln>
            <a:solidFill>
              <a:srgbClr val="A6468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МБУ «ОСБ»</a:t>
            </a:r>
          </a:p>
          <a:p>
            <a:pPr algn="ctr"/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13 756,6 тыс.руб.</a:t>
            </a:r>
            <a:endParaRPr lang="ru-RU" sz="2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29016" y="2963983"/>
            <a:ext cx="3930701" cy="1146698"/>
          </a:xfrm>
          <a:prstGeom prst="roundRect">
            <a:avLst/>
          </a:prstGeom>
          <a:gradFill>
            <a:gsLst>
              <a:gs pos="26000">
                <a:srgbClr val="672853"/>
              </a:gs>
              <a:gs pos="100000">
                <a:srgbClr val="002060"/>
              </a:gs>
            </a:gsLst>
            <a:lin ang="5400000" scaled="1"/>
          </a:gradFill>
          <a:ln>
            <a:solidFill>
              <a:srgbClr val="A6468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Прочее</a:t>
            </a:r>
          </a:p>
          <a:p>
            <a:pPr algn="ctr"/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 благоустройство</a:t>
            </a:r>
          </a:p>
          <a:p>
            <a:pPr algn="ctr"/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24 970,3 тыс.руб.</a:t>
            </a:r>
            <a:endParaRPr lang="ru-RU" sz="2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450637" y="4217774"/>
            <a:ext cx="4000843" cy="1029730"/>
          </a:xfrm>
          <a:prstGeom prst="roundRect">
            <a:avLst/>
          </a:prstGeom>
          <a:gradFill>
            <a:gsLst>
              <a:gs pos="26000">
                <a:srgbClr val="672853"/>
              </a:gs>
              <a:gs pos="100000">
                <a:srgbClr val="002060"/>
              </a:gs>
            </a:gsLst>
            <a:lin ang="5400000" scaled="1"/>
          </a:gradFill>
          <a:ln>
            <a:solidFill>
              <a:srgbClr val="A6468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Инициативное </a:t>
            </a:r>
            <a:r>
              <a:rPr lang="ru-RU" sz="2000" b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бюджетирование</a:t>
            </a:r>
            <a:endParaRPr lang="ru-RU" sz="20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278,0 тыс.руб.</a:t>
            </a:r>
            <a:endParaRPr lang="ru-RU" sz="2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529016" y="5395784"/>
            <a:ext cx="3937688" cy="1309816"/>
          </a:xfrm>
          <a:prstGeom prst="roundRect">
            <a:avLst/>
          </a:prstGeom>
          <a:gradFill>
            <a:gsLst>
              <a:gs pos="26000">
                <a:srgbClr val="672853"/>
              </a:gs>
              <a:gs pos="100000">
                <a:srgbClr val="002060"/>
              </a:gs>
            </a:gsLst>
            <a:lin ang="5400000" scaled="1"/>
          </a:gradFill>
          <a:ln>
            <a:solidFill>
              <a:srgbClr val="A6468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Приобретение </a:t>
            </a:r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спец. </a:t>
            </a:r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техники (на базе шасси трактора</a:t>
            </a:r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)</a:t>
            </a:r>
          </a:p>
          <a:p>
            <a:pPr algn="ctr"/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3070,0 тыс.руб.</a:t>
            </a:r>
            <a:endParaRPr lang="ru-RU" sz="2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705391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655" t="2268" r="37343" b="78349"/>
          <a:stretch/>
        </p:blipFill>
        <p:spPr>
          <a:xfrm>
            <a:off x="0" y="0"/>
            <a:ext cx="653640" cy="743635"/>
          </a:xfrm>
          <a:prstGeom prst="rect">
            <a:avLst/>
          </a:prstGeom>
        </p:spPr>
      </p:pic>
      <p:sp>
        <p:nvSpPr>
          <p:cNvPr id="10" name="Прямоугольник с одним вырезанным углом 9"/>
          <p:cNvSpPr/>
          <p:nvPr/>
        </p:nvSpPr>
        <p:spPr>
          <a:xfrm>
            <a:off x="989703" y="84667"/>
            <a:ext cx="7984067" cy="464013"/>
          </a:xfrm>
          <a:prstGeom prst="snip1Rect">
            <a:avLst/>
          </a:prstGeom>
          <a:gradFill>
            <a:gsLst>
              <a:gs pos="0">
                <a:srgbClr val="A64686"/>
              </a:gs>
              <a:gs pos="6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177800" dist="38100" dir="16860000" sx="104000" sy="104000" algn="bl" rotWithShape="0">
              <a:prstClr val="black">
                <a:alpha val="24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62703" y="210235"/>
            <a:ext cx="82380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РАСХОДЫ БЮДЖЕТА СТАРОТИТАРОВСКОГО СЕЛЬСКОГО ПОСЕЛЕНИЯ</a:t>
            </a:r>
            <a:endParaRPr lang="ru-RU" sz="15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b="6451"/>
          <a:stretch/>
        </p:blipFill>
        <p:spPr>
          <a:xfrm>
            <a:off x="244160" y="888599"/>
            <a:ext cx="4737576" cy="59092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rcRect b="21998"/>
          <a:stretch/>
        </p:blipFill>
        <p:spPr>
          <a:xfrm>
            <a:off x="5190456" y="888599"/>
            <a:ext cx="3486403" cy="58898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9135691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655" t="2268" r="37343" b="78349"/>
          <a:stretch/>
        </p:blipFill>
        <p:spPr>
          <a:xfrm>
            <a:off x="0" y="0"/>
            <a:ext cx="990600" cy="1126988"/>
          </a:xfrm>
          <a:prstGeom prst="rect">
            <a:avLst/>
          </a:prstGeom>
        </p:spPr>
      </p:pic>
      <p:sp>
        <p:nvSpPr>
          <p:cNvPr id="10" name="Прямоугольник с одним вырезанным углом 9"/>
          <p:cNvSpPr/>
          <p:nvPr/>
        </p:nvSpPr>
        <p:spPr>
          <a:xfrm>
            <a:off x="989703" y="84667"/>
            <a:ext cx="7984067" cy="464013"/>
          </a:xfrm>
          <a:prstGeom prst="snip1Rect">
            <a:avLst/>
          </a:prstGeom>
          <a:gradFill>
            <a:gsLst>
              <a:gs pos="0">
                <a:srgbClr val="A64686"/>
              </a:gs>
              <a:gs pos="6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177800" dist="38100" dir="16860000" sx="104000" sy="104000" algn="bl" rotWithShape="0">
              <a:prstClr val="black">
                <a:alpha val="24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62703" y="210235"/>
            <a:ext cx="82380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РАСХОДЫ БЮДЖЕТА СТАРОТИТАРОВСКОГО СЕЛЬСКОГО ПОСЕЛЕНИЯ</a:t>
            </a:r>
            <a:endParaRPr lang="ru-RU" sz="15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78" y="991524"/>
            <a:ext cx="3530361" cy="57273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22769" y="986211"/>
            <a:ext cx="4424883" cy="57326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7304137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655" t="2268" r="37343" b="78349"/>
          <a:stretch/>
        </p:blipFill>
        <p:spPr>
          <a:xfrm>
            <a:off x="0" y="0"/>
            <a:ext cx="990600" cy="1126988"/>
          </a:xfrm>
          <a:prstGeom prst="rect">
            <a:avLst/>
          </a:prstGeom>
        </p:spPr>
      </p:pic>
      <p:sp>
        <p:nvSpPr>
          <p:cNvPr id="10" name="Прямоугольник с одним вырезанным углом 9"/>
          <p:cNvSpPr/>
          <p:nvPr/>
        </p:nvSpPr>
        <p:spPr>
          <a:xfrm>
            <a:off x="989703" y="84667"/>
            <a:ext cx="7984067" cy="464013"/>
          </a:xfrm>
          <a:prstGeom prst="snip1Rect">
            <a:avLst/>
          </a:prstGeom>
          <a:gradFill>
            <a:gsLst>
              <a:gs pos="0">
                <a:srgbClr val="A64686"/>
              </a:gs>
              <a:gs pos="6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177800" dist="38100" dir="16860000" sx="104000" sy="104000" algn="bl" rotWithShape="0">
              <a:prstClr val="black">
                <a:alpha val="24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62703" y="210235"/>
            <a:ext cx="82380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РАСХОДЫ БЮДЖЕТА СТАРОТИТАРОВСКОГО СЕЛЬСКОГО ПОСЕЛЕНИЯ</a:t>
            </a:r>
            <a:endParaRPr lang="ru-RU" sz="15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369" y="3564263"/>
            <a:ext cx="4146274" cy="31097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1396" y="3588099"/>
            <a:ext cx="4114492" cy="30858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/>
          <a:srcRect t="15477"/>
          <a:stretch/>
        </p:blipFill>
        <p:spPr>
          <a:xfrm>
            <a:off x="4705947" y="842849"/>
            <a:ext cx="4142333" cy="26259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8614" y="993913"/>
            <a:ext cx="3705029" cy="24748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4564342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655" t="2268" r="37343" b="78349"/>
          <a:stretch/>
        </p:blipFill>
        <p:spPr>
          <a:xfrm>
            <a:off x="0" y="0"/>
            <a:ext cx="990600" cy="1126988"/>
          </a:xfrm>
          <a:prstGeom prst="rect">
            <a:avLst/>
          </a:prstGeom>
        </p:spPr>
      </p:pic>
      <p:sp>
        <p:nvSpPr>
          <p:cNvPr id="10" name="Прямоугольник с одним вырезанным углом 9"/>
          <p:cNvSpPr/>
          <p:nvPr/>
        </p:nvSpPr>
        <p:spPr>
          <a:xfrm>
            <a:off x="989703" y="84667"/>
            <a:ext cx="7984067" cy="464013"/>
          </a:xfrm>
          <a:prstGeom prst="snip1Rect">
            <a:avLst/>
          </a:prstGeom>
          <a:gradFill>
            <a:gsLst>
              <a:gs pos="0">
                <a:srgbClr val="A64686"/>
              </a:gs>
              <a:gs pos="6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177800" dist="38100" dir="16860000" sx="104000" sy="104000" algn="bl" rotWithShape="0">
              <a:prstClr val="black">
                <a:alpha val="24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62703" y="210235"/>
            <a:ext cx="82380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РАСХОДЫ БЮДЖЕТА СТАРОТИТАРОВСКОГО СЕЛЬСКОГО ПОСЕЛЕНИЯ</a:t>
            </a:r>
            <a:endParaRPr lang="ru-RU" sz="15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163" y="1071550"/>
            <a:ext cx="3548877" cy="55736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71825" y="1050160"/>
            <a:ext cx="4196314" cy="55950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1497515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89702" y="658968"/>
            <a:ext cx="7984067" cy="789136"/>
          </a:xfrm>
          <a:prstGeom prst="roundRect">
            <a:avLst/>
          </a:prstGeom>
          <a:gradFill>
            <a:gsLst>
              <a:gs pos="49000">
                <a:srgbClr val="A64686"/>
              </a:gs>
              <a:gs pos="83000">
                <a:srgbClr val="00A1DF"/>
              </a:gs>
            </a:gsLst>
            <a:lin ang="5400000" scaled="1"/>
          </a:gradFill>
          <a:ln>
            <a:solidFill>
              <a:srgbClr val="A6468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ОСВЕЩЕНИЕ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1599" y="3288455"/>
            <a:ext cx="4341192" cy="1169439"/>
          </a:xfrm>
          <a:prstGeom prst="roundRect">
            <a:avLst/>
          </a:prstGeom>
          <a:gradFill>
            <a:gsLst>
              <a:gs pos="49000">
                <a:srgbClr val="A64686"/>
              </a:gs>
              <a:gs pos="83000">
                <a:srgbClr val="00A1DF"/>
              </a:gs>
            </a:gsLst>
            <a:lin ang="5400000" scaled="1"/>
          </a:gradFill>
          <a:ln>
            <a:solidFill>
              <a:srgbClr val="A6468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ПРИОБРЕТЕНЫ ЛАМПЫ СВЕТОДИОДНЫЕ –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20 </a:t>
            </a:r>
            <a:r>
              <a:rPr lang="ru-RU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ШТУК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655" t="2268" r="37343" b="78349"/>
          <a:stretch/>
        </p:blipFill>
        <p:spPr>
          <a:xfrm>
            <a:off x="0" y="0"/>
            <a:ext cx="990600" cy="1126988"/>
          </a:xfrm>
          <a:prstGeom prst="rect">
            <a:avLst/>
          </a:prstGeom>
        </p:spPr>
      </p:pic>
      <p:sp>
        <p:nvSpPr>
          <p:cNvPr id="18" name="Прямоугольник с одним вырезанным углом 17"/>
          <p:cNvSpPr/>
          <p:nvPr/>
        </p:nvSpPr>
        <p:spPr>
          <a:xfrm>
            <a:off x="989703" y="84667"/>
            <a:ext cx="7984067" cy="464013"/>
          </a:xfrm>
          <a:prstGeom prst="snip1Rect">
            <a:avLst/>
          </a:prstGeom>
          <a:gradFill>
            <a:gsLst>
              <a:gs pos="0">
                <a:srgbClr val="A64686"/>
              </a:gs>
              <a:gs pos="6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177800" dist="38100" dir="16860000" sx="104000" sy="104000" algn="bl" rotWithShape="0">
              <a:prstClr val="black">
                <a:alpha val="24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862703" y="210235"/>
            <a:ext cx="82380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РАСХОДЫ БЮДЖЕТА СТАРОТИТАРОВСКОГО СЕЛЬСКОГО ПОСЕЛЕНИЯ</a:t>
            </a:r>
            <a:endParaRPr lang="ru-RU" sz="15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01600" y="2013097"/>
            <a:ext cx="4341191" cy="1169439"/>
          </a:xfrm>
          <a:prstGeom prst="roundRect">
            <a:avLst/>
          </a:prstGeom>
          <a:gradFill>
            <a:gsLst>
              <a:gs pos="49000">
                <a:srgbClr val="A64686"/>
              </a:gs>
              <a:gs pos="83000">
                <a:srgbClr val="00A1DF"/>
              </a:gs>
            </a:gsLst>
            <a:lin ang="5400000" scaled="1"/>
          </a:gradFill>
          <a:ln>
            <a:solidFill>
              <a:srgbClr val="A6468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ЗАМЕНЕНЫ СВЕТИЛЬНИКИ УЛИЧНОГО ОСВЕЩЕНИЯ –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150 штук</a:t>
            </a:r>
            <a:endParaRPr lang="ru-RU" sz="2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1599" y="4669731"/>
            <a:ext cx="4420705" cy="1989487"/>
          </a:xfrm>
          <a:prstGeom prst="roundRect">
            <a:avLst/>
          </a:prstGeom>
          <a:gradFill>
            <a:gsLst>
              <a:gs pos="49000">
                <a:srgbClr val="A64686"/>
              </a:gs>
              <a:gs pos="83000">
                <a:srgbClr val="00A1DF"/>
              </a:gs>
            </a:gsLst>
            <a:lin ang="5400000" scaled="1"/>
          </a:gradFill>
          <a:ln>
            <a:solidFill>
              <a:srgbClr val="A6468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РЕМОНТ И ТЕХНИЧЕСКОЕ ОБСЛУЖИВАНИЕ УЛИЧНОГО ОСВЕЩЕНИЯ– </a:t>
            </a:r>
            <a:endParaRPr lang="ru-RU" sz="2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2 119,7 тыс.руб</a:t>
            </a:r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.</a:t>
            </a:r>
            <a:endParaRPr lang="ru-RU" sz="2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b="17991"/>
          <a:stretch/>
        </p:blipFill>
        <p:spPr>
          <a:xfrm>
            <a:off x="5476460" y="1995152"/>
            <a:ext cx="3199106" cy="46640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1908677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79500" y="837583"/>
            <a:ext cx="7442200" cy="1656184"/>
          </a:xfrm>
          <a:prstGeom prst="roundRect">
            <a:avLst/>
          </a:prstGeom>
          <a:gradFill>
            <a:gsLst>
              <a:gs pos="0">
                <a:srgbClr val="A64686"/>
              </a:gs>
              <a:gs pos="7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solidFill>
              <a:srgbClr val="A6468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ОБРАЗОВАНИЕ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92100" y="2624211"/>
            <a:ext cx="5969000" cy="1363589"/>
          </a:xfrm>
          <a:prstGeom prst="roundRect">
            <a:avLst/>
          </a:prstGeom>
          <a:gradFill>
            <a:gsLst>
              <a:gs pos="0">
                <a:srgbClr val="A64686"/>
              </a:gs>
              <a:gs pos="7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solidFill>
              <a:srgbClr val="A6468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endParaRPr lang="ru-RU" sz="16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«Обеспечение функций муниципальных казенных учреждений в Старотитаровском сельском поселении Темрюкского района»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655" t="2268" r="37343" b="78349"/>
          <a:stretch/>
        </p:blipFill>
        <p:spPr>
          <a:xfrm>
            <a:off x="0" y="0"/>
            <a:ext cx="990600" cy="1126988"/>
          </a:xfrm>
          <a:prstGeom prst="rect">
            <a:avLst/>
          </a:prstGeom>
        </p:spPr>
      </p:pic>
      <p:sp>
        <p:nvSpPr>
          <p:cNvPr id="13" name="Прямоугольник с одним вырезанным углом 12"/>
          <p:cNvSpPr/>
          <p:nvPr/>
        </p:nvSpPr>
        <p:spPr>
          <a:xfrm>
            <a:off x="989703" y="84667"/>
            <a:ext cx="7984067" cy="464013"/>
          </a:xfrm>
          <a:prstGeom prst="snip1Rect">
            <a:avLst/>
          </a:prstGeom>
          <a:gradFill>
            <a:gsLst>
              <a:gs pos="0">
                <a:srgbClr val="A64686"/>
              </a:gs>
              <a:gs pos="6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177800" dist="38100" dir="16860000" sx="104000" sy="104000" algn="bl" rotWithShape="0">
              <a:prstClr val="black">
                <a:alpha val="24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703" y="210235"/>
            <a:ext cx="82380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РАСХОДЫ БЮДЖЕТА СТАРОТИТАРОВСКОГО СЕЛЬСКОГО ПОСЕЛЕНИЯ</a:t>
            </a:r>
            <a:endParaRPr lang="ru-RU" sz="15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5452975"/>
            <a:ext cx="2230070" cy="1352200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292100" y="4249811"/>
            <a:ext cx="5969000" cy="1363589"/>
          </a:xfrm>
          <a:prstGeom prst="roundRect">
            <a:avLst/>
          </a:prstGeom>
          <a:gradFill>
            <a:gsLst>
              <a:gs pos="0">
                <a:srgbClr val="A64686"/>
              </a:gs>
              <a:gs pos="7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solidFill>
              <a:srgbClr val="A6468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endParaRPr lang="ru-RU" sz="16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«Противодействие коррупции в Старотитаровском сельском поселении Темрюкского района»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40500" y="2895600"/>
            <a:ext cx="2433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12 </a:t>
            </a:r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тыс.руб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37758" y="4579077"/>
            <a:ext cx="2636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4,5 </a:t>
            </a:r>
            <a:r>
              <a:rPr lang="ru-RU" sz="2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тыс.руб</a:t>
            </a:r>
          </a:p>
        </p:txBody>
      </p:sp>
    </p:spTree>
    <p:extLst>
      <p:ext uri="{BB962C8B-B14F-4D97-AF65-F5344CB8AC3E}">
        <p14:creationId xmlns="" xmlns:p14="http://schemas.microsoft.com/office/powerpoint/2010/main" val="119925737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sun9-68.userapi.com/nzmiLJ9YQYtSzCaVoKbX4gZ2cFtA6-8qSQ6HVA/DPSsaYcnKN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100" y="674248"/>
            <a:ext cx="8501626" cy="59942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834118" y="758916"/>
            <a:ext cx="3816424" cy="916752"/>
          </a:xfrm>
          <a:prstGeom prst="roundRect">
            <a:avLst/>
          </a:prstGeom>
          <a:gradFill>
            <a:gsLst>
              <a:gs pos="0">
                <a:srgbClr val="A64686"/>
              </a:gs>
              <a:gs pos="7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solidFill>
              <a:srgbClr val="A6468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КУЛЬТУРА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endParaRPr lang="ru-RU" sz="2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3700" y="4403035"/>
            <a:ext cx="8400026" cy="2265443"/>
          </a:xfrm>
          <a:prstGeom prst="roundRect">
            <a:avLst/>
          </a:prstGeom>
          <a:gradFill>
            <a:gsLst>
              <a:gs pos="0">
                <a:srgbClr val="A64686"/>
              </a:gs>
              <a:gs pos="7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solidFill>
              <a:srgbClr val="A6468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«Сохранение, использование и охрана объектов культурного наследия (памятников истории и культуры) местного значения, расположенных на территории   Старотитаровского сельского поселения Темрюкского района» </a:t>
            </a:r>
            <a:endParaRPr lang="ru-RU" sz="20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33,2 тыс.руб</a:t>
            </a:r>
            <a:endParaRPr lang="ru-RU" sz="2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2173" y="1801236"/>
            <a:ext cx="4022627" cy="2148464"/>
          </a:xfrm>
          <a:prstGeom prst="roundRect">
            <a:avLst/>
          </a:prstGeom>
          <a:gradFill>
            <a:gsLst>
              <a:gs pos="0">
                <a:srgbClr val="A64686"/>
              </a:gs>
              <a:gs pos="7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solidFill>
              <a:srgbClr val="A6468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«Развитие культуры Старотитаровского сельского поселения  Темрюкского района»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814338" y="1801236"/>
            <a:ext cx="4039876" cy="2148464"/>
          </a:xfrm>
          <a:prstGeom prst="roundRect">
            <a:avLst/>
          </a:prstGeom>
          <a:gradFill>
            <a:gsLst>
              <a:gs pos="0">
                <a:srgbClr val="A64686"/>
              </a:gs>
              <a:gs pos="7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solidFill>
              <a:srgbClr val="A6468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18 091,6 </a:t>
            </a:r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тыс.руб.</a:t>
            </a:r>
            <a:endParaRPr lang="ru-RU" sz="2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655" t="2268" r="37343" b="78349"/>
          <a:stretch/>
        </p:blipFill>
        <p:spPr>
          <a:xfrm>
            <a:off x="0" y="0"/>
            <a:ext cx="990600" cy="1126988"/>
          </a:xfrm>
          <a:prstGeom prst="rect">
            <a:avLst/>
          </a:prstGeom>
        </p:spPr>
      </p:pic>
      <p:sp>
        <p:nvSpPr>
          <p:cNvPr id="19" name="Прямоугольник с одним вырезанным углом 18"/>
          <p:cNvSpPr/>
          <p:nvPr/>
        </p:nvSpPr>
        <p:spPr>
          <a:xfrm>
            <a:off x="989703" y="84667"/>
            <a:ext cx="7984067" cy="464013"/>
          </a:xfrm>
          <a:prstGeom prst="snip1Rect">
            <a:avLst/>
          </a:prstGeom>
          <a:gradFill>
            <a:gsLst>
              <a:gs pos="0">
                <a:srgbClr val="A64686"/>
              </a:gs>
              <a:gs pos="6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177800" dist="38100" dir="16860000" sx="104000" sy="104000" algn="bl" rotWithShape="0">
              <a:prstClr val="black">
                <a:alpha val="24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862703" y="210235"/>
            <a:ext cx="82380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РАСХОДЫ БЮДЖЕТА СТАРОТИТАРОВСКОГО СЕЛЬСКОГО ПОСЕЛЕНИЯ</a:t>
            </a:r>
            <a:endParaRPr lang="ru-RU" sz="15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871204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958009" y="619531"/>
            <a:ext cx="5188226" cy="929869"/>
          </a:xfrm>
          <a:prstGeom prst="roundRect">
            <a:avLst/>
          </a:prstGeom>
          <a:gradFill>
            <a:gsLst>
              <a:gs pos="0">
                <a:srgbClr val="A64686"/>
              </a:gs>
              <a:gs pos="7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solidFill>
              <a:srgbClr val="A6468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СОЦИАЛЬНАЯ ПОЛИТИКА</a:t>
            </a:r>
            <a:endParaRPr lang="ru-RU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2123" y="1620251"/>
            <a:ext cx="4173330" cy="2740910"/>
          </a:xfrm>
          <a:prstGeom prst="roundRect">
            <a:avLst/>
          </a:prstGeom>
          <a:gradFill>
            <a:gsLst>
              <a:gs pos="0">
                <a:srgbClr val="A64686"/>
              </a:gs>
              <a:gs pos="7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solidFill>
              <a:srgbClr val="A6468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«Пенсионное обеспечение за выслугу лет лицам, замещавшим муниципальные должности и должности муниципальной </a:t>
            </a:r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службы» </a:t>
            </a:r>
            <a:endParaRPr lang="ru-RU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endParaRPr lang="ru-RU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473,3 </a:t>
            </a: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тыс.руб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81330" y="1620251"/>
            <a:ext cx="4292440" cy="2684293"/>
          </a:xfrm>
          <a:prstGeom prst="roundRect">
            <a:avLst/>
          </a:prstGeom>
          <a:gradFill>
            <a:gsLst>
              <a:gs pos="0">
                <a:srgbClr val="A64686"/>
              </a:gs>
              <a:gs pos="7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solidFill>
              <a:srgbClr val="A6468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«Поддержка социально ориентированных некоммерческих организаций, осуществляющих деятельность на территории Старотитаровского сельского поселения Темрюкского района» </a:t>
            </a:r>
            <a:endParaRPr lang="ru-RU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100 тыс.руб</a:t>
            </a:r>
            <a:endParaRPr lang="ru-RU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655" t="2268" r="37343" b="78349"/>
          <a:stretch/>
        </p:blipFill>
        <p:spPr>
          <a:xfrm>
            <a:off x="0" y="0"/>
            <a:ext cx="990600" cy="1126988"/>
          </a:xfrm>
          <a:prstGeom prst="rect">
            <a:avLst/>
          </a:prstGeom>
        </p:spPr>
      </p:pic>
      <p:sp>
        <p:nvSpPr>
          <p:cNvPr id="16" name="Прямоугольник с одним вырезанным углом 15"/>
          <p:cNvSpPr/>
          <p:nvPr/>
        </p:nvSpPr>
        <p:spPr>
          <a:xfrm>
            <a:off x="989703" y="84667"/>
            <a:ext cx="7984067" cy="464013"/>
          </a:xfrm>
          <a:prstGeom prst="snip1Rect">
            <a:avLst/>
          </a:prstGeom>
          <a:gradFill>
            <a:gsLst>
              <a:gs pos="0">
                <a:srgbClr val="A64686"/>
              </a:gs>
              <a:gs pos="6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177800" dist="38100" dir="16860000" sx="104000" sy="104000" algn="bl" rotWithShape="0">
              <a:prstClr val="black">
                <a:alpha val="24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862703" y="210235"/>
            <a:ext cx="82380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РАСХОДЫ БЮДЖЕТА СТАРОТИТАРОВСКОГО СЕЛЬСКОГО ПОСЕЛЕНИЯ</a:t>
            </a:r>
            <a:endParaRPr lang="ru-RU" sz="15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t="24560"/>
          <a:stretch/>
        </p:blipFill>
        <p:spPr>
          <a:xfrm>
            <a:off x="495300" y="4541708"/>
            <a:ext cx="1666571" cy="22320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/>
          <a:srcRect l="14417" r="22733"/>
          <a:stretch/>
        </p:blipFill>
        <p:spPr>
          <a:xfrm>
            <a:off x="2793711" y="4541708"/>
            <a:ext cx="2493906" cy="22320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/>
          <a:srcRect t="29702" b="15970"/>
          <a:stretch/>
        </p:blipFill>
        <p:spPr>
          <a:xfrm>
            <a:off x="5754757" y="4528349"/>
            <a:ext cx="3099744" cy="22453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23636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989702" y="621508"/>
            <a:ext cx="7984067" cy="1080292"/>
          </a:xfrm>
          <a:prstGeom prst="roundRect">
            <a:avLst/>
          </a:prstGeom>
          <a:gradFill>
            <a:gsLst>
              <a:gs pos="0">
                <a:srgbClr val="A64686"/>
              </a:gs>
              <a:gs pos="7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solidFill>
              <a:srgbClr val="A6468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МАССОВЫЙ СПОРТ</a:t>
            </a:r>
            <a:endParaRPr lang="ru-RU" sz="3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86410" y="1774629"/>
            <a:ext cx="8402968" cy="2344291"/>
          </a:xfrm>
          <a:prstGeom prst="roundRect">
            <a:avLst/>
          </a:prstGeom>
          <a:gradFill>
            <a:gsLst>
              <a:gs pos="0">
                <a:srgbClr val="A64686"/>
              </a:gs>
              <a:gs pos="7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solidFill>
              <a:srgbClr val="A6468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Выполнение муниципального задания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6 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988,3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тыс.руб</a:t>
            </a:r>
            <a:r>
              <a:rPr lang="ru-RU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655" t="2268" r="37343" b="78349"/>
          <a:stretch/>
        </p:blipFill>
        <p:spPr>
          <a:xfrm>
            <a:off x="0" y="0"/>
            <a:ext cx="990600" cy="1126988"/>
          </a:xfrm>
          <a:prstGeom prst="rect">
            <a:avLst/>
          </a:prstGeom>
        </p:spPr>
      </p:pic>
      <p:sp>
        <p:nvSpPr>
          <p:cNvPr id="15" name="Прямоугольник с одним вырезанным углом 14"/>
          <p:cNvSpPr/>
          <p:nvPr/>
        </p:nvSpPr>
        <p:spPr>
          <a:xfrm>
            <a:off x="989703" y="84667"/>
            <a:ext cx="7984067" cy="464013"/>
          </a:xfrm>
          <a:prstGeom prst="snip1Rect">
            <a:avLst/>
          </a:prstGeom>
          <a:gradFill>
            <a:gsLst>
              <a:gs pos="0">
                <a:srgbClr val="A64686"/>
              </a:gs>
              <a:gs pos="6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177800" dist="38100" dir="16860000" sx="104000" sy="104000" algn="bl" rotWithShape="0">
              <a:prstClr val="black">
                <a:alpha val="24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862703" y="210235"/>
            <a:ext cx="82380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РАСХОДЫ БЮДЖЕТА СТАРОТИТАРОВСКОГО СЕЛЬСКОГО ПОСЕЛЕНИЯ</a:t>
            </a:r>
            <a:endParaRPr lang="ru-RU" sz="15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1564" y="4321183"/>
            <a:ext cx="1836324" cy="24484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t="26638" b="6329"/>
          <a:stretch/>
        </p:blipFill>
        <p:spPr>
          <a:xfrm>
            <a:off x="2116773" y="4326467"/>
            <a:ext cx="2733523" cy="24431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/>
          <a:srcRect l="8872"/>
          <a:stretch/>
        </p:blipFill>
        <p:spPr>
          <a:xfrm>
            <a:off x="4989181" y="4289714"/>
            <a:ext cx="3916982" cy="24484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8252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655" t="2268" r="37343" b="78349"/>
          <a:stretch/>
        </p:blipFill>
        <p:spPr>
          <a:xfrm>
            <a:off x="0" y="0"/>
            <a:ext cx="755374" cy="859375"/>
          </a:xfrm>
          <a:prstGeom prst="rect">
            <a:avLst/>
          </a:prstGeom>
        </p:spPr>
      </p:pic>
      <p:sp>
        <p:nvSpPr>
          <p:cNvPr id="10" name="Прямоугольник с одним вырезанным углом 9"/>
          <p:cNvSpPr/>
          <p:nvPr/>
        </p:nvSpPr>
        <p:spPr>
          <a:xfrm>
            <a:off x="755374" y="85509"/>
            <a:ext cx="8219293" cy="636104"/>
          </a:xfrm>
          <a:prstGeom prst="snip1Rect">
            <a:avLst/>
          </a:prstGeom>
          <a:gradFill>
            <a:gsLst>
              <a:gs pos="0">
                <a:srgbClr val="A64686"/>
              </a:gs>
              <a:gs pos="6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177800" dist="38100" dir="16860000" sx="104000" sy="104000" algn="bl" rotWithShape="0">
              <a:prstClr val="black">
                <a:alpha val="24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55374" y="208440"/>
            <a:ext cx="8219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ДОХОДЫ СТАРОТИТАРОВСКОГО СЕЛЬСКОГО ПОСЕЛЕНИЯ</a:t>
            </a:r>
            <a:endParaRPr lang="ru-RU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Блок-схема: карточка 3"/>
          <p:cNvSpPr/>
          <p:nvPr/>
        </p:nvSpPr>
        <p:spPr>
          <a:xfrm>
            <a:off x="3945277" y="859375"/>
            <a:ext cx="5029390" cy="1614573"/>
          </a:xfrm>
          <a:prstGeom prst="flowChartPunchedCard">
            <a:avLst/>
          </a:prstGeom>
          <a:gradFill>
            <a:gsLst>
              <a:gs pos="0">
                <a:srgbClr val="A64686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177800" dist="38100" dir="16860000" sx="104000" sy="104000" algn="bl" rotWithShape="0">
              <a:prstClr val="black">
                <a:alpha val="24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078840" y="969640"/>
            <a:ext cx="4643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НДФЛ</a:t>
            </a:r>
            <a:endParaRPr lang="ru-RU" sz="6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124550" y="3054274"/>
            <a:ext cx="5979558" cy="1613042"/>
          </a:xfrm>
          <a:prstGeom prst="homePlate">
            <a:avLst/>
          </a:prstGeom>
          <a:gradFill>
            <a:gsLst>
              <a:gs pos="0">
                <a:srgbClr val="A64686"/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ЗА 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2024 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ГОД </a:t>
            </a:r>
            <a:endParaRPr lang="ru-RU" sz="24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ПОСТУПИЛО</a:t>
            </a:r>
            <a:endParaRPr lang="ru-RU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26073" y="3318180"/>
            <a:ext cx="26485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38 638,2 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ТЫС.РУБ.</a:t>
            </a:r>
            <a:endParaRPr lang="ru-RU" sz="2400" dirty="0">
              <a:effectLst>
                <a:glow rad="635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71919" y="5096205"/>
            <a:ext cx="6709025" cy="1613042"/>
          </a:xfrm>
          <a:prstGeom prst="homePlate">
            <a:avLst/>
          </a:prstGeom>
          <a:gradFill>
            <a:gsLst>
              <a:gs pos="0">
                <a:srgbClr val="A64686"/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ТЕМП РОСТА </a:t>
            </a:r>
          </a:p>
          <a:p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В СРАВНЕНИИ С 2023 ГОДОМ </a:t>
            </a:r>
          </a:p>
          <a:p>
            <a:endParaRPr lang="ru-RU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59972" y="5364117"/>
            <a:ext cx="2648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114%</a:t>
            </a:r>
            <a:endParaRPr lang="ru-RU" sz="2400" dirty="0">
              <a:effectLst>
                <a:glow rad="635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670148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323070" y="502506"/>
            <a:ext cx="4876799" cy="1820563"/>
          </a:xfrm>
          <a:prstGeom prst="roundRect">
            <a:avLst/>
          </a:prstGeom>
          <a:gradFill>
            <a:gsLst>
              <a:gs pos="0">
                <a:srgbClr val="A64686"/>
              </a:gs>
              <a:gs pos="7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solidFill>
              <a:srgbClr val="A6468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Переданные полномочия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790,6 тыс.руб.</a:t>
            </a:r>
            <a:endParaRPr lang="ru-RU" sz="32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endParaRPr lang="ru-RU" sz="2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pic>
        <p:nvPicPr>
          <p:cNvPr id="1026" name="Picture 2" descr="https://avatars.mds.yandex.net/i?id=9e1515ebc1a22aed26b4b2270b12a90b1b7aef0b-10696380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7827" y="2504302"/>
            <a:ext cx="3822013" cy="2102107"/>
          </a:xfrm>
          <a:prstGeom prst="rect">
            <a:avLst/>
          </a:prstGeom>
          <a:noFill/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20778"/>
            <a:ext cx="2504302" cy="2123592"/>
          </a:xfrm>
          <a:prstGeom prst="rect">
            <a:avLst/>
          </a:prstGeom>
          <a:noFill/>
        </p:spPr>
      </p:pic>
      <p:pic>
        <p:nvPicPr>
          <p:cNvPr id="1032" name="Picture 8" descr="https://avatars.mds.yandex.net/i?id=104e81c584e9886f5cdf818b55a021e4f54bb516-4375317-images-thumbs&amp;n=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4481" y="2513494"/>
            <a:ext cx="2879519" cy="207498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800" y="3029418"/>
            <a:ext cx="5615608" cy="374373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Прямоугольник с одним вырезанным углом 6"/>
          <p:cNvSpPr/>
          <p:nvPr/>
        </p:nvSpPr>
        <p:spPr>
          <a:xfrm>
            <a:off x="200296" y="-1"/>
            <a:ext cx="8794617" cy="2912165"/>
          </a:xfrm>
          <a:prstGeom prst="snip1Rect">
            <a:avLst/>
          </a:prstGeom>
          <a:gradFill>
            <a:gsLst>
              <a:gs pos="0">
                <a:srgbClr val="77305F"/>
              </a:gs>
              <a:gs pos="34000">
                <a:srgbClr val="00A1DF"/>
              </a:gs>
              <a:gs pos="100000">
                <a:srgbClr val="A7508E"/>
              </a:gs>
            </a:gsLst>
            <a:lin ang="5400000" scaled="1"/>
          </a:gradFill>
          <a:ln>
            <a:noFill/>
          </a:ln>
          <a:effectLst>
            <a:outerShdw blurRad="177800" dist="38100" dir="16860000" sx="104000" sy="104000" algn="bl" rotWithShape="0">
              <a:prstClr val="black">
                <a:alpha val="24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n>
                  <a:solidFill>
                    <a:schemeClr val="tx1"/>
                  </a:solidFill>
                </a:ln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Спасибо за внимание!</a:t>
            </a:r>
            <a:endParaRPr lang="ru-RU" sz="6600" b="1" dirty="0">
              <a:ln>
                <a:solidFill>
                  <a:schemeClr val="tx1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164860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655" t="2268" r="37343" b="78349"/>
          <a:stretch/>
        </p:blipFill>
        <p:spPr>
          <a:xfrm>
            <a:off x="-1" y="0"/>
            <a:ext cx="815009" cy="927222"/>
          </a:xfrm>
          <a:prstGeom prst="rect">
            <a:avLst/>
          </a:prstGeom>
        </p:spPr>
      </p:pic>
      <p:sp>
        <p:nvSpPr>
          <p:cNvPr id="8" name="Прямоугольник с одним вырезанным углом 7"/>
          <p:cNvSpPr/>
          <p:nvPr/>
        </p:nvSpPr>
        <p:spPr>
          <a:xfrm>
            <a:off x="815008" y="0"/>
            <a:ext cx="8159659" cy="576921"/>
          </a:xfrm>
          <a:prstGeom prst="snip1Rect">
            <a:avLst/>
          </a:prstGeom>
          <a:gradFill>
            <a:gsLst>
              <a:gs pos="0">
                <a:srgbClr val="A64686"/>
              </a:gs>
              <a:gs pos="6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177800" dist="38100" dir="16860000" sx="104000" sy="104000" algn="bl" rotWithShape="0">
              <a:prstClr val="black">
                <a:alpha val="24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904461" y="119332"/>
            <a:ext cx="7926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ДОХОДЫ СТАРОТИТАРОВСКОГО СЕЛЬСКОГО ПОСЕЛЕНИЯ</a:t>
            </a:r>
            <a:endParaRPr lang="ru-RU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Блок-схема: карточка 10"/>
          <p:cNvSpPr/>
          <p:nvPr/>
        </p:nvSpPr>
        <p:spPr>
          <a:xfrm>
            <a:off x="2574936" y="997760"/>
            <a:ext cx="6395757" cy="1415710"/>
          </a:xfrm>
          <a:prstGeom prst="flowChartPunchedCard">
            <a:avLst/>
          </a:prstGeom>
          <a:gradFill>
            <a:gsLst>
              <a:gs pos="0">
                <a:srgbClr val="A64686"/>
              </a:gs>
              <a:gs pos="6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177800" dist="38100" dir="16860000" sx="104000" sy="104000" algn="bl" rotWithShape="0">
              <a:prstClr val="black">
                <a:alpha val="24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377111" y="1105450"/>
            <a:ext cx="7084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ЗЕМЕЛЬНЫЙ НАЛОГ </a:t>
            </a:r>
            <a:br>
              <a:rPr lang="ru-RU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</a:b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ТЫС.РУБ.</a:t>
            </a:r>
            <a:endParaRPr lang="ru-RU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93728" y="2930358"/>
            <a:ext cx="5979558" cy="1613042"/>
          </a:xfrm>
          <a:prstGeom prst="homePlate">
            <a:avLst/>
          </a:prstGeom>
          <a:gradFill>
            <a:gsLst>
              <a:gs pos="0">
                <a:srgbClr val="A64686"/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ЗА 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2024 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ГОД </a:t>
            </a:r>
          </a:p>
          <a:p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ПОСТУПИЛО</a:t>
            </a:r>
            <a:endParaRPr lang="ru-RU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95406" y="3259825"/>
            <a:ext cx="26485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11 928,7</a:t>
            </a:r>
            <a:endParaRPr lang="ru-RU" sz="3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ТЫС.РУБ.</a:t>
            </a:r>
            <a:endParaRPr lang="ru-RU" sz="2400" dirty="0">
              <a:effectLst>
                <a:glow rad="635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93728" y="4981958"/>
            <a:ext cx="6709025" cy="1613042"/>
          </a:xfrm>
          <a:prstGeom prst="homePlate">
            <a:avLst/>
          </a:prstGeom>
          <a:gradFill>
            <a:gsLst>
              <a:gs pos="0">
                <a:srgbClr val="A64686"/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ТЕМП РОСТА </a:t>
            </a:r>
          </a:p>
          <a:p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В СРАВНЕНИИ С 2023 ГОДОМ </a:t>
            </a:r>
          </a:p>
          <a:p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 </a:t>
            </a:r>
            <a:endParaRPr lang="ru-RU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09522" y="5311425"/>
            <a:ext cx="2534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78,23 %</a:t>
            </a:r>
            <a:endParaRPr lang="ru-RU" sz="2400" dirty="0">
              <a:effectLst>
                <a:glow rad="635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711901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655" t="2268" r="37343" b="78349"/>
          <a:stretch/>
        </p:blipFill>
        <p:spPr>
          <a:xfrm>
            <a:off x="-1" y="0"/>
            <a:ext cx="815009" cy="927222"/>
          </a:xfrm>
          <a:prstGeom prst="rect">
            <a:avLst/>
          </a:prstGeom>
        </p:spPr>
      </p:pic>
      <p:sp>
        <p:nvSpPr>
          <p:cNvPr id="8" name="Прямоугольник с одним вырезанным углом 7"/>
          <p:cNvSpPr/>
          <p:nvPr/>
        </p:nvSpPr>
        <p:spPr>
          <a:xfrm>
            <a:off x="815008" y="0"/>
            <a:ext cx="8159659" cy="576921"/>
          </a:xfrm>
          <a:prstGeom prst="snip1Rect">
            <a:avLst/>
          </a:prstGeom>
          <a:gradFill>
            <a:gsLst>
              <a:gs pos="0">
                <a:srgbClr val="A64686"/>
              </a:gs>
              <a:gs pos="6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177800" dist="38100" dir="16860000" sx="104000" sy="104000" algn="bl" rotWithShape="0">
              <a:prstClr val="black">
                <a:alpha val="24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904461" y="119332"/>
            <a:ext cx="7926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ДОХОДЫ СТАРОТИТАРОВСКОГО СЕЛЬСКОГО ПОСЕЛЕНИЯ</a:t>
            </a:r>
            <a:endParaRPr lang="ru-RU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Блок-схема: карточка 10"/>
          <p:cNvSpPr/>
          <p:nvPr/>
        </p:nvSpPr>
        <p:spPr>
          <a:xfrm>
            <a:off x="2574936" y="997760"/>
            <a:ext cx="6395757" cy="1415710"/>
          </a:xfrm>
          <a:prstGeom prst="flowChartPunchedCard">
            <a:avLst/>
          </a:prstGeom>
          <a:gradFill>
            <a:gsLst>
              <a:gs pos="0">
                <a:srgbClr val="A64686"/>
              </a:gs>
              <a:gs pos="6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177800" dist="38100" dir="16860000" sx="104000" sy="104000" algn="bl" rotWithShape="0">
              <a:prstClr val="black">
                <a:alpha val="24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377111" y="1105450"/>
            <a:ext cx="70841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НАЛОГ НА ИМУЩЕСТВО </a:t>
            </a:r>
          </a:p>
          <a:p>
            <a:pPr algn="ctr"/>
            <a:r>
              <a:rPr lang="ru-RU" sz="2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ФИЗИЧЕСКИХ ЛИЦ </a:t>
            </a:r>
          </a:p>
          <a:p>
            <a:pPr algn="ctr"/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ТЫС.РУБ.</a:t>
            </a:r>
            <a:endParaRPr lang="ru-RU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93728" y="2930358"/>
            <a:ext cx="5979558" cy="1613042"/>
          </a:xfrm>
          <a:prstGeom prst="homePlate">
            <a:avLst/>
          </a:prstGeom>
          <a:gradFill>
            <a:gsLst>
              <a:gs pos="0">
                <a:srgbClr val="A64686"/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ЗА 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2024 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ГОД </a:t>
            </a:r>
          </a:p>
          <a:p>
            <a:pPr algn="ctr"/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ПОСТУПИЛО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95406" y="3259825"/>
            <a:ext cx="26485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7 601,5</a:t>
            </a:r>
            <a:endParaRPr lang="ru-RU" sz="3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ТЫС.РУБ.</a:t>
            </a:r>
            <a:endParaRPr lang="ru-RU" sz="2400" dirty="0">
              <a:effectLst>
                <a:glow rad="635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93728" y="4981958"/>
            <a:ext cx="6709025" cy="1613042"/>
          </a:xfrm>
          <a:prstGeom prst="homePlate">
            <a:avLst/>
          </a:prstGeom>
          <a:gradFill>
            <a:gsLst>
              <a:gs pos="0">
                <a:srgbClr val="A64686"/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ТЕМП РОСТА </a:t>
            </a:r>
          </a:p>
          <a:p>
            <a:pPr algn="ctr"/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В СРАВНЕНИИ С 2023 ГОДОМ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95406" y="5311425"/>
            <a:ext cx="2648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115 %</a:t>
            </a:r>
            <a:endParaRPr lang="ru-RU" sz="2400" dirty="0">
              <a:effectLst>
                <a:glow rad="635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33867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655" t="2268" r="37343" b="78349"/>
          <a:stretch/>
        </p:blipFill>
        <p:spPr>
          <a:xfrm>
            <a:off x="-1" y="0"/>
            <a:ext cx="815009" cy="927222"/>
          </a:xfrm>
          <a:prstGeom prst="rect">
            <a:avLst/>
          </a:prstGeom>
        </p:spPr>
      </p:pic>
      <p:sp>
        <p:nvSpPr>
          <p:cNvPr id="8" name="Прямоугольник с одним вырезанным углом 7"/>
          <p:cNvSpPr/>
          <p:nvPr/>
        </p:nvSpPr>
        <p:spPr>
          <a:xfrm>
            <a:off x="815008" y="0"/>
            <a:ext cx="8159659" cy="576921"/>
          </a:xfrm>
          <a:prstGeom prst="snip1Rect">
            <a:avLst/>
          </a:prstGeom>
          <a:gradFill>
            <a:gsLst>
              <a:gs pos="0">
                <a:srgbClr val="A64686"/>
              </a:gs>
              <a:gs pos="6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177800" dist="38100" dir="16860000" sx="104000" sy="104000" algn="bl" rotWithShape="0">
              <a:prstClr val="black">
                <a:alpha val="24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904461" y="119332"/>
            <a:ext cx="7926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ДОХОДЫ СТАРОТИТАРОВСКОГО СЕЛЬСКОГО ПОСЕЛЕНИЯ</a:t>
            </a:r>
            <a:endParaRPr lang="ru-RU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Блок-схема: карточка 10"/>
          <p:cNvSpPr/>
          <p:nvPr/>
        </p:nvSpPr>
        <p:spPr>
          <a:xfrm>
            <a:off x="1033670" y="750077"/>
            <a:ext cx="7937023" cy="1663393"/>
          </a:xfrm>
          <a:prstGeom prst="flowChartPunchedCard">
            <a:avLst/>
          </a:prstGeom>
          <a:gradFill>
            <a:gsLst>
              <a:gs pos="0">
                <a:srgbClr val="A64686"/>
              </a:gs>
              <a:gs pos="6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177800" dist="38100" dir="16860000" sx="104000" sy="104000" algn="bl" rotWithShape="0">
              <a:prstClr val="black">
                <a:alpha val="24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904461" y="1075319"/>
            <a:ext cx="8248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ЕДИНЫЙ СЕЛЬСКОХОЗЯЙСТВЕННЫЙ НАЛОГ </a:t>
            </a:r>
            <a:b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</a:b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(НОРМАТИВ ОТЧИСЛЕНИЯ 50%), </a:t>
            </a:r>
            <a:endParaRPr lang="ru-RU" sz="24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ТЫС.РУБЛЕЙ</a:t>
            </a:r>
            <a:endParaRPr lang="ru-RU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93728" y="2930358"/>
            <a:ext cx="5979558" cy="1613042"/>
          </a:xfrm>
          <a:prstGeom prst="homePlate">
            <a:avLst/>
          </a:prstGeom>
          <a:gradFill>
            <a:gsLst>
              <a:gs pos="0">
                <a:srgbClr val="A64686"/>
              </a:gs>
              <a:gs pos="6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ЗА 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2024 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ГОД </a:t>
            </a:r>
          </a:p>
          <a:p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ПОСТУПИЛО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04529" y="3293731"/>
            <a:ext cx="26485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9 723,3</a:t>
            </a:r>
            <a:endParaRPr lang="ru-RU" sz="3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ТЫС.РУБ.</a:t>
            </a:r>
            <a:endParaRPr lang="ru-RU" sz="2400" dirty="0">
              <a:effectLst>
                <a:glow rad="635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93728" y="4981958"/>
            <a:ext cx="6709025" cy="1613042"/>
          </a:xfrm>
          <a:prstGeom prst="homePlate">
            <a:avLst/>
          </a:prstGeom>
          <a:gradFill>
            <a:gsLst>
              <a:gs pos="0">
                <a:srgbClr val="A64686"/>
              </a:gs>
              <a:gs pos="6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ТЕМП РОСТА </a:t>
            </a:r>
          </a:p>
          <a:p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В СРАВНЕНИИ С 2023 ГОДОМ </a:t>
            </a:r>
          </a:p>
          <a:p>
            <a:endParaRPr lang="ru-RU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04529" y="5496091"/>
            <a:ext cx="2648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Arial Black" panose="020B0A04020102020204" pitchFamily="34" charset="0"/>
              </a:rPr>
              <a:t>107,8 %</a:t>
            </a:r>
            <a:endParaRPr lang="ru-RU" sz="2400" dirty="0">
              <a:effectLst>
                <a:glow rad="63500">
                  <a:schemeClr val="tx1"/>
                </a:glow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293822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655" t="2268" r="37343" b="78349"/>
          <a:stretch/>
        </p:blipFill>
        <p:spPr>
          <a:xfrm>
            <a:off x="-1" y="0"/>
            <a:ext cx="815009" cy="927222"/>
          </a:xfrm>
          <a:prstGeom prst="rect">
            <a:avLst/>
          </a:prstGeom>
        </p:spPr>
      </p:pic>
      <p:sp>
        <p:nvSpPr>
          <p:cNvPr id="8" name="Прямоугольник с одним вырезанным углом 7"/>
          <p:cNvSpPr/>
          <p:nvPr/>
        </p:nvSpPr>
        <p:spPr>
          <a:xfrm>
            <a:off x="815008" y="0"/>
            <a:ext cx="8159659" cy="576921"/>
          </a:xfrm>
          <a:prstGeom prst="snip1Rect">
            <a:avLst/>
          </a:prstGeom>
          <a:gradFill>
            <a:gsLst>
              <a:gs pos="0">
                <a:srgbClr val="A64686"/>
              </a:gs>
              <a:gs pos="6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177800" dist="38100" dir="16860000" sx="104000" sy="104000" algn="bl" rotWithShape="0">
              <a:prstClr val="black">
                <a:alpha val="24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904461" y="119332"/>
            <a:ext cx="7926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ДОХОДЫ СТАРОТИТАРОВСКОГО СЕЛЬСКОГО ПОСЕЛЕНИЯ</a:t>
            </a:r>
            <a:endParaRPr lang="ru-RU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Блок-схема: карточка 10"/>
          <p:cNvSpPr/>
          <p:nvPr/>
        </p:nvSpPr>
        <p:spPr>
          <a:xfrm>
            <a:off x="4015409" y="818131"/>
            <a:ext cx="4959258" cy="1206497"/>
          </a:xfrm>
          <a:prstGeom prst="flowChartPunchedCard">
            <a:avLst/>
          </a:prstGeom>
          <a:gradFill>
            <a:gsLst>
              <a:gs pos="0">
                <a:srgbClr val="A64686"/>
              </a:gs>
              <a:gs pos="6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177800" dist="38100" dir="16860000" sx="104000" sy="104000" algn="bl" rotWithShape="0">
              <a:prstClr val="black">
                <a:alpha val="24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21086" y="858117"/>
            <a:ext cx="41096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АКЦИЗЫ </a:t>
            </a:r>
          </a:p>
          <a:p>
            <a:pPr algn="ctr"/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ТЫС.РУБЛЕЙ</a:t>
            </a:r>
            <a:endParaRPr lang="ru-RU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93728" y="2930358"/>
            <a:ext cx="5979558" cy="1613042"/>
          </a:xfrm>
          <a:prstGeom prst="homePlate">
            <a:avLst/>
          </a:prstGeom>
          <a:gradFill>
            <a:gsLst>
              <a:gs pos="0">
                <a:srgbClr val="A64686"/>
              </a:gs>
              <a:gs pos="6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ЗА </a:t>
            </a:r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2024 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ГОД </a:t>
            </a:r>
          </a:p>
          <a:p>
            <a:pPr algn="ctr"/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ПОСТУПИЛО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95406" y="3259825"/>
            <a:ext cx="26485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11 900,6</a:t>
            </a:r>
            <a:endParaRPr lang="ru-RU" sz="3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ТЫС.РУБ.</a:t>
            </a:r>
            <a:endParaRPr lang="ru-RU" sz="2400" dirty="0"/>
          </a:p>
        </p:txBody>
      </p:sp>
      <p:sp>
        <p:nvSpPr>
          <p:cNvPr id="15" name="Пятиугольник 14"/>
          <p:cNvSpPr/>
          <p:nvPr/>
        </p:nvSpPr>
        <p:spPr>
          <a:xfrm>
            <a:off x="93728" y="4981958"/>
            <a:ext cx="6709025" cy="1613042"/>
          </a:xfrm>
          <a:prstGeom prst="homePlate">
            <a:avLst/>
          </a:prstGeom>
          <a:gradFill>
            <a:gsLst>
              <a:gs pos="0">
                <a:srgbClr val="A64686"/>
              </a:gs>
              <a:gs pos="6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ТЕМП РОСТА </a:t>
            </a:r>
          </a:p>
          <a:p>
            <a:pPr algn="ctr"/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В СРАВНЕНИИ С 2023 ГОДОМ </a:t>
            </a:r>
          </a:p>
          <a:p>
            <a:pPr algn="ctr"/>
            <a:r>
              <a:rPr lang="ru-RU" sz="2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 </a:t>
            </a:r>
            <a:endParaRPr lang="ru-RU" sz="2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95406" y="5311425"/>
            <a:ext cx="2648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100,3 %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54449650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0466" y="701516"/>
            <a:ext cx="8194022" cy="720080"/>
          </a:xfrm>
          <a:solidFill>
            <a:srgbClr val="D2DEEF"/>
          </a:solidFill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n>
                  <a:solidFill>
                    <a:srgbClr val="8D3A72"/>
                  </a:solidFill>
                </a:ln>
                <a:solidFill>
                  <a:srgbClr val="A64686"/>
                </a:solidFill>
                <a:effectLst>
                  <a:glow rad="63500">
                    <a:schemeClr val="bg1"/>
                  </a:glow>
                </a:effectLst>
                <a:latin typeface="Arial Black" panose="020B0A04020102020204" pitchFamily="34" charset="0"/>
                <a:ea typeface="+mn-ea"/>
                <a:cs typeface="+mn-cs"/>
              </a:rPr>
              <a:t>НЕНАЛОГОВЫЕ ДОХОДЫ БЮДЖЕТА</a:t>
            </a:r>
            <a:br>
              <a:rPr lang="ru-RU" sz="2400" b="1" dirty="0" smtClean="0">
                <a:ln>
                  <a:solidFill>
                    <a:srgbClr val="8D3A72"/>
                  </a:solidFill>
                </a:ln>
                <a:solidFill>
                  <a:srgbClr val="A64686"/>
                </a:solidFill>
                <a:effectLst>
                  <a:glow rad="63500">
                    <a:schemeClr val="bg1"/>
                  </a:glow>
                </a:effectLst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ru-RU" sz="2400" b="1" dirty="0" smtClean="0">
                <a:ln>
                  <a:solidFill>
                    <a:srgbClr val="8D3A72"/>
                  </a:solidFill>
                </a:ln>
                <a:solidFill>
                  <a:srgbClr val="A64686"/>
                </a:solidFill>
                <a:effectLst>
                  <a:glow rad="63500">
                    <a:schemeClr val="bg1"/>
                  </a:glow>
                </a:effectLst>
                <a:latin typeface="Arial Black" panose="020B0A04020102020204" pitchFamily="34" charset="0"/>
                <a:ea typeface="+mn-ea"/>
                <a:cs typeface="+mn-cs"/>
              </a:rPr>
              <a:t> ЗА 2024 ГОД:</a:t>
            </a:r>
            <a:endParaRPr lang="ru-RU" sz="2400" b="1" dirty="0">
              <a:ln>
                <a:solidFill>
                  <a:srgbClr val="8D3A72"/>
                </a:solidFill>
              </a:ln>
              <a:solidFill>
                <a:srgbClr val="A64686"/>
              </a:solidFill>
              <a:effectLst>
                <a:glow rad="63500">
                  <a:schemeClr val="bg1"/>
                </a:glo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655" t="2268" r="37343" b="78349"/>
          <a:stretch/>
        </p:blipFill>
        <p:spPr>
          <a:xfrm>
            <a:off x="0" y="0"/>
            <a:ext cx="770466" cy="876545"/>
          </a:xfrm>
          <a:prstGeom prst="rect">
            <a:avLst/>
          </a:prstGeom>
        </p:spPr>
      </p:pic>
      <p:sp>
        <p:nvSpPr>
          <p:cNvPr id="9" name="Прямоугольник с одним вырезанным углом 8"/>
          <p:cNvSpPr/>
          <p:nvPr/>
        </p:nvSpPr>
        <p:spPr>
          <a:xfrm>
            <a:off x="770467" y="1"/>
            <a:ext cx="8204200" cy="576470"/>
          </a:xfrm>
          <a:prstGeom prst="snip1Rect">
            <a:avLst/>
          </a:prstGeom>
          <a:gradFill>
            <a:gsLst>
              <a:gs pos="0">
                <a:srgbClr val="A64686"/>
              </a:gs>
              <a:gs pos="6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177800" dist="38100" dir="16860000" sx="104000" sy="104000" algn="bl" rotWithShape="0">
              <a:prstClr val="black">
                <a:alpha val="24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914400" y="119332"/>
            <a:ext cx="7916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ДОХОДЫ СТАРОТИТАРОВСКОГО СЕЛЬСКОГО ПОСЕЛЕНИЯ</a:t>
            </a:r>
            <a:endParaRPr lang="ru-RU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11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765281416"/>
              </p:ext>
            </p:extLst>
          </p:nvPr>
        </p:nvGraphicFramePr>
        <p:xfrm>
          <a:off x="251520" y="2123112"/>
          <a:ext cx="8712968" cy="2914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218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9107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2942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показателей</a:t>
                      </a:r>
                      <a:endParaRPr lang="ru-RU" sz="2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A6468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4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Сумма</a:t>
                      </a:r>
                      <a:endParaRPr lang="ru-RU" sz="24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A6468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21968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ПОСТУПЛЕНИЯ ОТ СДАЧИ В АРЕНДУ ИМУЩЕСТВА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ru-RU" sz="20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961 400 </a:t>
                      </a: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47916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ОТ АРЕНДНОЙ ПЛАТЫ ЗЕМЕЛЬНЫХ УЧАСТКОВ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lang="ru-RU" sz="20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024 500</a:t>
                      </a:r>
                      <a:r>
                        <a:rPr lang="ru-RU" sz="20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15406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ОТ ДЕНЕЖНЫХ ВЗЫСКАНИЙ И ШТРАФОВ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314 000 </a:t>
                      </a: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3270681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3243" y="620688"/>
            <a:ext cx="7856697" cy="720080"/>
          </a:xfrm>
          <a:solidFill>
            <a:schemeClr val="accent1">
              <a:tint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n>
                  <a:solidFill>
                    <a:srgbClr val="8D3A72"/>
                  </a:solidFill>
                </a:ln>
                <a:solidFill>
                  <a:srgbClr val="A64686"/>
                </a:solidFill>
                <a:effectLst>
                  <a:glow rad="63500">
                    <a:schemeClr val="bg1"/>
                  </a:glow>
                </a:effectLst>
                <a:latin typeface="Arial Black" panose="020B0A04020102020204" pitchFamily="34" charset="0"/>
                <a:ea typeface="+mn-ea"/>
                <a:cs typeface="+mn-cs"/>
              </a:rPr>
              <a:t>БЕЗВОЗМЕЗДНЫЕ ПОСТУПЛЕНИЯ</a:t>
            </a:r>
            <a:endParaRPr lang="ru-RU" sz="2400" b="1" dirty="0">
              <a:ln>
                <a:solidFill>
                  <a:srgbClr val="8D3A72"/>
                </a:solidFill>
              </a:ln>
              <a:solidFill>
                <a:srgbClr val="A64686"/>
              </a:solidFill>
              <a:effectLst>
                <a:glow rad="63500">
                  <a:schemeClr val="bg1"/>
                </a:glow>
              </a:effectLst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655" t="2268" r="37343" b="78349"/>
          <a:stretch/>
        </p:blipFill>
        <p:spPr>
          <a:xfrm>
            <a:off x="0" y="0"/>
            <a:ext cx="974035" cy="1108142"/>
          </a:xfrm>
          <a:prstGeom prst="rect">
            <a:avLst/>
          </a:prstGeom>
        </p:spPr>
      </p:pic>
      <p:sp>
        <p:nvSpPr>
          <p:cNvPr id="10" name="Прямоугольник с одним вырезанным углом 9"/>
          <p:cNvSpPr/>
          <p:nvPr/>
        </p:nvSpPr>
        <p:spPr>
          <a:xfrm>
            <a:off x="1103243" y="1"/>
            <a:ext cx="7871424" cy="620688"/>
          </a:xfrm>
          <a:prstGeom prst="snip1Rect">
            <a:avLst/>
          </a:prstGeom>
          <a:gradFill>
            <a:gsLst>
              <a:gs pos="0">
                <a:srgbClr val="A64686"/>
              </a:gs>
              <a:gs pos="6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A1DF"/>
              </a:gs>
            </a:gsLst>
            <a:lin ang="5400000" scaled="1"/>
          </a:gradFill>
          <a:ln>
            <a:noFill/>
          </a:ln>
          <a:effectLst>
            <a:outerShdw blurRad="177800" dist="38100" dir="16860000" sx="104000" sy="104000" algn="bl" rotWithShape="0">
              <a:prstClr val="black">
                <a:alpha val="24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103243" y="119332"/>
            <a:ext cx="7941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Arial Black" panose="020B0A04020102020204" pitchFamily="34" charset="0"/>
              </a:rPr>
              <a:t>ДОХОДЫ СТАРОТИТАРОВСКОГО СЕЛЬСКОГО ПОСЕЛЕНИЯ</a:t>
            </a:r>
            <a:endParaRPr lang="ru-RU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chemeClr val="tx1"/>
                </a:glo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12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50660772"/>
              </p:ext>
            </p:extLst>
          </p:nvPr>
        </p:nvGraphicFramePr>
        <p:xfrm>
          <a:off x="149087" y="1340768"/>
          <a:ext cx="8810852" cy="48046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8704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238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8742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показателей</a:t>
                      </a:r>
                      <a:endParaRPr lang="ru-RU" sz="20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A7508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Сумма, тыс.руб.</a:t>
                      </a:r>
                      <a:endParaRPr lang="ru-RU" sz="2000" b="1" kern="1200" dirty="0">
                        <a:solidFill>
                          <a:schemeClr val="bg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A7508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8937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  <a:r>
                        <a:rPr lang="ru-RU" sz="18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 ВЫРАВНИВАНИЕ БЮДЖЕТНОЙ ОБЕСПЕЧЕННОСТИ</a:t>
                      </a:r>
                      <a:endParaRPr lang="ru-RU" sz="18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3 220,7</a:t>
                      </a:r>
                      <a:endParaRPr lang="ru-RU" sz="1800" b="1" baseline="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63851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  <a:r>
                        <a:rPr lang="ru-RU" sz="18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 ОСУЩЕСТВЛЕНИЕ ПЕРВИЧНОГО ВОИНСКОГО УЧЕТА</a:t>
                      </a:r>
                      <a:endParaRPr lang="ru-RU" sz="18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710,3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38291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  <a:r>
                        <a:rPr lang="ru-RU" sz="18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 ВЫПОЛНЕНИЕ ПЕРЕДАВАЕМЫХ ПОЛНОМОЧИЙ (АДМИНИСТРАТИВНЫЕ КОМИССИИ)</a:t>
                      </a:r>
                      <a:endParaRPr lang="ru-RU" sz="18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7,6</a:t>
                      </a:r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21224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ПРОЧИЕ</a:t>
                      </a:r>
                      <a:r>
                        <a:rPr lang="ru-RU" sz="18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</a:t>
                      </a:r>
                    </a:p>
                    <a:p>
                      <a:endParaRPr lang="ru-RU" sz="1800" b="1" baseline="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r>
                        <a:rPr lang="ru-RU" sz="20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401,9</a:t>
                      </a:r>
                      <a:endParaRPr lang="ru-RU" sz="18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8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8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21224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ПРОЧИЕ СУБСИДИИ БЮДЖЕТАМ СЕЛЬСКИХ ПОСЕЛЕНИЙ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6 000,0</a:t>
                      </a:r>
                      <a:endParaRPr lang="ru-RU"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61916966"/>
                  </a:ext>
                </a:extLst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7583277"/>
              </p:ext>
            </p:extLst>
          </p:nvPr>
        </p:nvGraphicFramePr>
        <p:xfrm>
          <a:off x="149086" y="6341165"/>
          <a:ext cx="8810853" cy="464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077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030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64744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8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  <a:r>
                        <a:rPr lang="ru-RU" sz="24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340,5</a:t>
                      </a:r>
                      <a:endParaRPr lang="ru-RU" sz="18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51270574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6651</TotalTime>
  <Words>773</Words>
  <Application>Microsoft Office PowerPoint</Application>
  <PresentationFormat>Экран (4:3)</PresentationFormat>
  <Paragraphs>199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НЕНАЛОГОВЫЕ ДОХОДЫ БЮДЖЕТА  ЗА 2024 ГОД:</vt:lpstr>
      <vt:lpstr>БЕЗВОЗМЕЗДНЫЕ ПОСТУПЛЕНИЯ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ОСВЕЩЕНИЕ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 Опарина</dc:creator>
  <cp:lastModifiedBy>Пользователь</cp:lastModifiedBy>
  <cp:revision>431</cp:revision>
  <cp:lastPrinted>2023-02-15T06:22:34Z</cp:lastPrinted>
  <dcterms:created xsi:type="dcterms:W3CDTF">2022-01-31T05:46:57Z</dcterms:created>
  <dcterms:modified xsi:type="dcterms:W3CDTF">2025-03-11T08:39:46Z</dcterms:modified>
</cp:coreProperties>
</file>