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charts/chart6.xml" ContentType="application/vnd.openxmlformats-officedocument.drawingml.chart+xml"/>
  <Override PartName="/ppt/charts/chart7.xml" ContentType="application/vnd.openxmlformats-officedocument.drawingml.chart+xml"/>
  <Default Extension="xlsx" ContentType="application/vnd.openxmlformats-officedocument.spreadsheetml.sheet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00" r:id="rId1"/>
  </p:sldMasterIdLst>
  <p:notesMasterIdLst>
    <p:notesMasterId r:id="rId27"/>
  </p:notesMasterIdLst>
  <p:sldIdLst>
    <p:sldId id="282" r:id="rId2"/>
    <p:sldId id="256" r:id="rId3"/>
    <p:sldId id="257" r:id="rId4"/>
    <p:sldId id="317" r:id="rId5"/>
    <p:sldId id="265" r:id="rId6"/>
    <p:sldId id="318" r:id="rId7"/>
    <p:sldId id="319" r:id="rId8"/>
    <p:sldId id="320" r:id="rId9"/>
    <p:sldId id="321" r:id="rId10"/>
    <p:sldId id="322" r:id="rId11"/>
    <p:sldId id="264" r:id="rId12"/>
    <p:sldId id="304" r:id="rId13"/>
    <p:sldId id="280" r:id="rId14"/>
    <p:sldId id="267" r:id="rId15"/>
    <p:sldId id="269" r:id="rId16"/>
    <p:sldId id="270" r:id="rId17"/>
    <p:sldId id="271" r:id="rId18"/>
    <p:sldId id="272" r:id="rId19"/>
    <p:sldId id="299" r:id="rId20"/>
    <p:sldId id="273" r:id="rId21"/>
    <p:sldId id="274" r:id="rId22"/>
    <p:sldId id="275" r:id="rId23"/>
    <p:sldId id="276" r:id="rId24"/>
    <p:sldId id="323" r:id="rId25"/>
    <p:sldId id="281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33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87" autoAdjust="0"/>
    <p:restoredTop sz="93448" autoAdjust="0"/>
  </p:normalViewPr>
  <p:slideViewPr>
    <p:cSldViewPr>
      <p:cViewPr varScale="1">
        <p:scale>
          <a:sx n="109" d="100"/>
          <a:sy n="109" d="100"/>
        </p:scale>
        <p:origin x="-1674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48" d="100"/>
          <a:sy n="48" d="100"/>
        </p:scale>
        <p:origin x="-2724" y="-108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ser\Desktop\&#1055;&#1088;&#1086;&#1077;&#1082;&#1090;%20&#1073;&#1102;&#1076;&#1078;&#1077;&#1090;&#1072;%202025%20&#1055;&#1088;&#1077;&#1079;&#1077;&#1085;&#1090;&#1072;&#1094;&#1080;&#1103;\&#1080;&#1089;&#1093;&#1086;&#1076;&#1085;&#1099;&#1077;%20&#1076;&#1072;&#1085;&#1085;&#1099;&#1077;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5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6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5.6850650106977381E-2"/>
          <c:y val="8.4933157158402037E-2"/>
          <c:w val="0.54557950102318375"/>
          <c:h val="0.8090420189168831"/>
        </c:manualLayout>
      </c:layout>
      <c:pieChart>
        <c:varyColors val="1"/>
        <c:firstSliceAng val="0"/>
      </c:pieChart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72652923592884266"/>
          <c:y val="0"/>
          <c:w val="0.26421150481189853"/>
          <c:h val="0.99698844117850072"/>
        </c:manualLayout>
      </c:layout>
      <c:txPr>
        <a:bodyPr/>
        <a:lstStyle/>
        <a:p>
          <a:pPr>
            <a:defRPr sz="1400" b="1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plotArea>
      <c:layout/>
      <c:pieChart>
        <c:varyColors val="1"/>
        <c:ser>
          <c:idx val="0"/>
          <c:order val="0"/>
          <c:dLbls>
            <c:txPr>
              <a:bodyPr/>
              <a:lstStyle/>
              <a:p>
                <a:pPr>
                  <a:defRPr sz="18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Лист1!$E$56:$E$65</c:f>
              <c:strCache>
                <c:ptCount val="10"/>
                <c:pt idx="0">
                  <c:v>Налог на доходы физических лиц</c:v>
                </c:pt>
                <c:pt idx="1">
                  <c:v>Акцизы на нефтепродукты</c:v>
                </c:pt>
                <c:pt idx="2">
                  <c:v>Единый сельскохозяйственный налог</c:v>
                </c:pt>
                <c:pt idx="3">
                  <c:v>Налог на имущество физ.лиц</c:v>
                </c:pt>
                <c:pt idx="4">
                  <c:v>Земельный налог с организаций</c:v>
                </c:pt>
                <c:pt idx="5">
                  <c:v>Земельный налог с физических лиц</c:v>
                </c:pt>
                <c:pt idx="6">
                  <c:v>Доходы получаемые в виде арендной платы</c:v>
                </c:pt>
                <c:pt idx="7">
                  <c:v>Доходы от сдачи в аренду имущества</c:v>
                </c:pt>
                <c:pt idx="8">
                  <c:v>Штрафы, санкции, возмещение ущерба</c:v>
                </c:pt>
                <c:pt idx="9">
                  <c:v>Продажа имущества</c:v>
                </c:pt>
              </c:strCache>
            </c:strRef>
          </c:cat>
          <c:val>
            <c:numRef>
              <c:f>Лист1!$D$56:$D$65</c:f>
              <c:numCache>
                <c:formatCode>0.0</c:formatCode>
                <c:ptCount val="10"/>
                <c:pt idx="0">
                  <c:v>46.215930404245981</c:v>
                </c:pt>
                <c:pt idx="1">
                  <c:v>14.742582505287524</c:v>
                </c:pt>
                <c:pt idx="2">
                  <c:v>11.248453649387445</c:v>
                </c:pt>
                <c:pt idx="3">
                  <c:v>9.3074095135480341</c:v>
                </c:pt>
                <c:pt idx="4">
                  <c:v>4.9887266052117019</c:v>
                </c:pt>
                <c:pt idx="5">
                  <c:v>9.7149477233728341</c:v>
                </c:pt>
                <c:pt idx="6">
                  <c:v>1.1477912127379375</c:v>
                </c:pt>
                <c:pt idx="7">
                  <c:v>2.0778462827726574</c:v>
                </c:pt>
                <c:pt idx="8">
                  <c:v>0.18219501975338201</c:v>
                </c:pt>
                <c:pt idx="9">
                  <c:v>0.37411708368250945</c:v>
                </c:pt>
              </c:numCache>
            </c:numRef>
          </c:val>
        </c:ser>
        <c:firstSliceAng val="0"/>
      </c:pieChart>
    </c:plotArea>
    <c:legend>
      <c:legendPos val="r"/>
      <c:layout>
        <c:manualLayout>
          <c:xMode val="edge"/>
          <c:yMode val="edge"/>
          <c:x val="0.58906525573192148"/>
          <c:y val="1.5886142541795305E-2"/>
          <c:w val="0.38977072310405736"/>
          <c:h val="0.98410052578855256"/>
        </c:manualLayout>
      </c:layout>
    </c:legend>
    <c:plotVisOnly val="1"/>
  </c:chart>
  <c:spPr>
    <a:solidFill>
      <a:schemeClr val="accent6">
        <a:lumMod val="40000"/>
        <a:lumOff val="60000"/>
      </a:schemeClr>
    </a:solidFill>
  </c:sp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AngAx val="1"/>
    </c:view3D>
    <c:plotArea>
      <c:layout/>
      <c:bar3D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FFFF00"/>
            </a:solidFill>
            <a:ln>
              <a:solidFill>
                <a:srgbClr val="FFFF00"/>
              </a:solidFill>
            </a:ln>
          </c:spPr>
          <c:dLbls>
            <c:dLbl>
              <c:idx val="0"/>
              <c:layout>
                <c:manualLayout>
                  <c:x val="2.4691358024691384E-2"/>
                  <c:y val="-1.0202272805921639E-2"/>
                </c:manualLayout>
              </c:layout>
              <c:showVal val="1"/>
            </c:dLbl>
            <c:dLbl>
              <c:idx val="1"/>
              <c:layout>
                <c:manualLayout>
                  <c:x val="2.4691358024691384E-2"/>
                  <c:y val="-5.5666395236961888E-2"/>
                </c:manualLayout>
              </c:layout>
              <c:showVal val="1"/>
            </c:dLbl>
            <c:dLbl>
              <c:idx val="2"/>
              <c:layout>
                <c:manualLayout>
                  <c:x val="1.0802347623213767E-2"/>
                  <c:y val="-0.26163182737693863"/>
                </c:manualLayout>
              </c:layout>
              <c:showVal val="1"/>
            </c:dLbl>
            <c:dLbl>
              <c:idx val="3"/>
              <c:layout>
                <c:manualLayout>
                  <c:x val="1.3888888888888911E-2"/>
                  <c:y val="-0.25893459204315578"/>
                </c:manualLayout>
              </c:layout>
              <c:showVal val="1"/>
            </c:dLbl>
            <c:dLbl>
              <c:idx val="4"/>
              <c:layout>
                <c:manualLayout>
                  <c:x val="9.2592592592592813E-3"/>
                  <c:y val="-0.25893459204315578"/>
                </c:manualLayout>
              </c:layout>
              <c:showVal val="1"/>
            </c:dLbl>
            <c:txPr>
              <a:bodyPr/>
              <a:lstStyle/>
              <a:p>
                <a:pPr>
                  <a:defRPr sz="2000" b="1"/>
                </a:pPr>
                <a:endParaRPr lang="ru-RU"/>
              </a:p>
            </c:txPr>
            <c:showVal val="1"/>
          </c:dLbls>
          <c:cat>
            <c:strRef>
              <c:f>Лист1!$A$2:$A$3</c:f>
              <c:strCache>
                <c:ptCount val="2"/>
                <c:pt idx="0">
                  <c:v>2024 год (ожидаемое)</c:v>
                </c:pt>
                <c:pt idx="1">
                  <c:v>2025 год </c:v>
                </c:pt>
              </c:strCache>
            </c:strRef>
          </c:cat>
          <c:val>
            <c:numRef>
              <c:f>Лист1!$B$2:$B$3</c:f>
              <c:numCache>
                <c:formatCode>0.0</c:formatCode>
                <c:ptCount val="2"/>
                <c:pt idx="0">
                  <c:v>33528.6</c:v>
                </c:pt>
                <c:pt idx="1">
                  <c:v>37060</c:v>
                </c:pt>
              </c:numCache>
            </c:numRef>
          </c:val>
        </c:ser>
        <c:shape val="cylinder"/>
        <c:axId val="101476992"/>
        <c:axId val="101478784"/>
        <c:axId val="0"/>
      </c:bar3DChart>
      <c:catAx>
        <c:axId val="101476992"/>
        <c:scaling>
          <c:orientation val="minMax"/>
        </c:scaling>
        <c:axPos val="b"/>
        <c:tickLblPos val="nextTo"/>
        <c:txPr>
          <a:bodyPr/>
          <a:lstStyle/>
          <a:p>
            <a:pPr>
              <a:defRPr b="1"/>
            </a:pPr>
            <a:endParaRPr lang="ru-RU"/>
          </a:p>
        </c:txPr>
        <c:crossAx val="101478784"/>
        <c:crosses val="autoZero"/>
        <c:auto val="1"/>
        <c:lblAlgn val="ctr"/>
        <c:lblOffset val="100"/>
      </c:catAx>
      <c:valAx>
        <c:axId val="101478784"/>
        <c:scaling>
          <c:orientation val="minMax"/>
        </c:scaling>
        <c:axPos val="l"/>
        <c:majorGridlines/>
        <c:numFmt formatCode="0.0" sourceLinked="1"/>
        <c:tickLblPos val="nextTo"/>
        <c:txPr>
          <a:bodyPr/>
          <a:lstStyle/>
          <a:p>
            <a:pPr>
              <a:defRPr b="1"/>
            </a:pPr>
            <a:endParaRPr lang="ru-RU"/>
          </a:p>
        </c:txPr>
        <c:crossAx val="101476992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AngAx val="1"/>
    </c:view3D>
    <c:plotArea>
      <c:layout/>
      <c:bar3D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FFC000"/>
            </a:solidFill>
            <a:ln>
              <a:solidFill>
                <a:srgbClr val="FFFF00"/>
              </a:solidFill>
            </a:ln>
          </c:spPr>
          <c:dLbls>
            <c:dLbl>
              <c:idx val="0"/>
              <c:layout>
                <c:manualLayout>
                  <c:x val="2.4691358024691395E-2"/>
                  <c:y val="-1.0202272805921639E-2"/>
                </c:manualLayout>
              </c:layout>
              <c:showVal val="1"/>
            </c:dLbl>
            <c:dLbl>
              <c:idx val="1"/>
              <c:layout>
                <c:manualLayout>
                  <c:x val="2.4691358024691395E-2"/>
                  <c:y val="-5.5666395236961902E-2"/>
                </c:manualLayout>
              </c:layout>
              <c:showVal val="1"/>
            </c:dLbl>
            <c:dLbl>
              <c:idx val="2"/>
              <c:layout>
                <c:manualLayout>
                  <c:x val="1.0802347623213767E-2"/>
                  <c:y val="-0.26163182737693863"/>
                </c:manualLayout>
              </c:layout>
              <c:showVal val="1"/>
            </c:dLbl>
            <c:dLbl>
              <c:idx val="3"/>
              <c:layout>
                <c:manualLayout>
                  <c:x val="1.3888888888888919E-2"/>
                  <c:y val="-0.25893459204315578"/>
                </c:manualLayout>
              </c:layout>
              <c:showVal val="1"/>
            </c:dLbl>
            <c:dLbl>
              <c:idx val="4"/>
              <c:layout>
                <c:manualLayout>
                  <c:x val="9.25925925925929E-3"/>
                  <c:y val="-0.25893459204315578"/>
                </c:manualLayout>
              </c:layout>
              <c:showVal val="1"/>
            </c:dLbl>
            <c:txPr>
              <a:bodyPr/>
              <a:lstStyle/>
              <a:p>
                <a:pPr>
                  <a:defRPr sz="2000" b="1"/>
                </a:pPr>
                <a:endParaRPr lang="ru-RU"/>
              </a:p>
            </c:txPr>
            <c:showVal val="1"/>
          </c:dLbls>
          <c:cat>
            <c:strRef>
              <c:f>Лист1!$A$2:$A$3</c:f>
              <c:strCache>
                <c:ptCount val="2"/>
                <c:pt idx="0">
                  <c:v>2024 год (ожидаемое)</c:v>
                </c:pt>
                <c:pt idx="1">
                  <c:v>2025 год </c:v>
                </c:pt>
              </c:strCache>
            </c:strRef>
          </c:cat>
          <c:val>
            <c:numRef>
              <c:f>Лист1!$B$2:$B$3</c:f>
              <c:numCache>
                <c:formatCode>0.0</c:formatCode>
                <c:ptCount val="2"/>
                <c:pt idx="0">
                  <c:v>11119.9</c:v>
                </c:pt>
                <c:pt idx="1">
                  <c:v>11821.9</c:v>
                </c:pt>
              </c:numCache>
            </c:numRef>
          </c:val>
        </c:ser>
        <c:shape val="cylinder"/>
        <c:axId val="99390208"/>
        <c:axId val="99391744"/>
        <c:axId val="0"/>
      </c:bar3DChart>
      <c:catAx>
        <c:axId val="99390208"/>
        <c:scaling>
          <c:orientation val="minMax"/>
        </c:scaling>
        <c:axPos val="b"/>
        <c:tickLblPos val="nextTo"/>
        <c:txPr>
          <a:bodyPr/>
          <a:lstStyle/>
          <a:p>
            <a:pPr>
              <a:defRPr b="1"/>
            </a:pPr>
            <a:endParaRPr lang="ru-RU"/>
          </a:p>
        </c:txPr>
        <c:crossAx val="99391744"/>
        <c:crosses val="autoZero"/>
        <c:auto val="1"/>
        <c:lblAlgn val="ctr"/>
        <c:lblOffset val="100"/>
      </c:catAx>
      <c:valAx>
        <c:axId val="99391744"/>
        <c:scaling>
          <c:orientation val="minMax"/>
        </c:scaling>
        <c:axPos val="l"/>
        <c:majorGridlines/>
        <c:numFmt formatCode="0.0" sourceLinked="1"/>
        <c:tickLblPos val="nextTo"/>
        <c:txPr>
          <a:bodyPr/>
          <a:lstStyle/>
          <a:p>
            <a:pPr>
              <a:defRPr b="1"/>
            </a:pPr>
            <a:endParaRPr lang="ru-RU"/>
          </a:p>
        </c:txPr>
        <c:crossAx val="99390208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AngAx val="1"/>
    </c:view3D>
    <c:plotArea>
      <c:layout/>
      <c:bar3D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  <a:ln>
              <a:solidFill>
                <a:srgbClr val="FFFF00"/>
              </a:solidFill>
            </a:ln>
          </c:spPr>
          <c:dLbls>
            <c:dLbl>
              <c:idx val="0"/>
              <c:layout>
                <c:manualLayout>
                  <c:x val="2.4691358024691405E-2"/>
                  <c:y val="-1.0202272805921639E-2"/>
                </c:manualLayout>
              </c:layout>
              <c:showVal val="1"/>
            </c:dLbl>
            <c:dLbl>
              <c:idx val="1"/>
              <c:layout>
                <c:manualLayout>
                  <c:x val="2.4691358024691405E-2"/>
                  <c:y val="-5.5666395236961902E-2"/>
                </c:manualLayout>
              </c:layout>
              <c:showVal val="1"/>
            </c:dLbl>
            <c:dLbl>
              <c:idx val="2"/>
              <c:layout>
                <c:manualLayout>
                  <c:x val="1.0802347623213767E-2"/>
                  <c:y val="-0.26163182737693863"/>
                </c:manualLayout>
              </c:layout>
              <c:showVal val="1"/>
            </c:dLbl>
            <c:dLbl>
              <c:idx val="3"/>
              <c:layout>
                <c:manualLayout>
                  <c:x val="1.3888888888888926E-2"/>
                  <c:y val="-0.25893459204315578"/>
                </c:manualLayout>
              </c:layout>
              <c:showVal val="1"/>
            </c:dLbl>
            <c:dLbl>
              <c:idx val="4"/>
              <c:layout>
                <c:manualLayout>
                  <c:x val="9.2592592592593004E-3"/>
                  <c:y val="-0.25893459204315578"/>
                </c:manualLayout>
              </c:layout>
              <c:showVal val="1"/>
            </c:dLbl>
            <c:txPr>
              <a:bodyPr/>
              <a:lstStyle/>
              <a:p>
                <a:pPr>
                  <a:defRPr sz="2000" b="1"/>
                </a:pPr>
                <a:endParaRPr lang="ru-RU"/>
              </a:p>
            </c:txPr>
            <c:showVal val="1"/>
          </c:dLbls>
          <c:cat>
            <c:strRef>
              <c:f>Лист1!$A$2:$A$3</c:f>
              <c:strCache>
                <c:ptCount val="2"/>
                <c:pt idx="0">
                  <c:v>2024 год (ожидаемое)</c:v>
                </c:pt>
                <c:pt idx="1">
                  <c:v>2025 год </c:v>
                </c:pt>
              </c:strCache>
            </c:strRef>
          </c:cat>
          <c:val>
            <c:numRef>
              <c:f>Лист1!$B$2:$B$3</c:f>
              <c:numCache>
                <c:formatCode>0.0</c:formatCode>
                <c:ptCount val="2"/>
                <c:pt idx="0">
                  <c:v>9723.2999999999956</c:v>
                </c:pt>
                <c:pt idx="1">
                  <c:v>9020</c:v>
                </c:pt>
              </c:numCache>
            </c:numRef>
          </c:val>
        </c:ser>
        <c:shape val="cylinder"/>
        <c:axId val="101456128"/>
        <c:axId val="101511168"/>
        <c:axId val="0"/>
      </c:bar3DChart>
      <c:catAx>
        <c:axId val="101456128"/>
        <c:scaling>
          <c:orientation val="minMax"/>
        </c:scaling>
        <c:axPos val="b"/>
        <c:tickLblPos val="nextTo"/>
        <c:txPr>
          <a:bodyPr/>
          <a:lstStyle/>
          <a:p>
            <a:pPr>
              <a:defRPr b="1"/>
            </a:pPr>
            <a:endParaRPr lang="ru-RU"/>
          </a:p>
        </c:txPr>
        <c:crossAx val="101511168"/>
        <c:crosses val="autoZero"/>
        <c:auto val="1"/>
        <c:lblAlgn val="ctr"/>
        <c:lblOffset val="100"/>
      </c:catAx>
      <c:valAx>
        <c:axId val="101511168"/>
        <c:scaling>
          <c:orientation val="minMax"/>
        </c:scaling>
        <c:axPos val="l"/>
        <c:majorGridlines/>
        <c:numFmt formatCode="0.0" sourceLinked="1"/>
        <c:tickLblPos val="nextTo"/>
        <c:txPr>
          <a:bodyPr/>
          <a:lstStyle/>
          <a:p>
            <a:pPr>
              <a:defRPr b="1"/>
            </a:pPr>
            <a:endParaRPr lang="ru-RU"/>
          </a:p>
        </c:txPr>
        <c:crossAx val="101456128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AngAx val="1"/>
    </c:view3D>
    <c:plotArea>
      <c:layout/>
      <c:bar3D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3">
                <a:lumMod val="60000"/>
                <a:lumOff val="40000"/>
              </a:schemeClr>
            </a:solidFill>
            <a:ln>
              <a:solidFill>
                <a:srgbClr val="FFFF00"/>
              </a:solidFill>
            </a:ln>
          </c:spPr>
          <c:dLbls>
            <c:dLbl>
              <c:idx val="0"/>
              <c:layout>
                <c:manualLayout>
                  <c:x val="2.4691358024691412E-2"/>
                  <c:y val="-1.0202272805921639E-2"/>
                </c:manualLayout>
              </c:layout>
              <c:showVal val="1"/>
            </c:dLbl>
            <c:dLbl>
              <c:idx val="1"/>
              <c:layout>
                <c:manualLayout>
                  <c:x val="2.4691358024691412E-2"/>
                  <c:y val="-5.5666395236961902E-2"/>
                </c:manualLayout>
              </c:layout>
              <c:showVal val="1"/>
            </c:dLbl>
            <c:dLbl>
              <c:idx val="2"/>
              <c:layout>
                <c:manualLayout>
                  <c:x val="1.0802347623213767E-2"/>
                  <c:y val="-0.26163182737693863"/>
                </c:manualLayout>
              </c:layout>
              <c:showVal val="1"/>
            </c:dLbl>
            <c:dLbl>
              <c:idx val="3"/>
              <c:layout>
                <c:manualLayout>
                  <c:x val="1.3888888888888935E-2"/>
                  <c:y val="-0.25893459204315578"/>
                </c:manualLayout>
              </c:layout>
              <c:showVal val="1"/>
            </c:dLbl>
            <c:dLbl>
              <c:idx val="4"/>
              <c:layout>
                <c:manualLayout>
                  <c:x val="9.2592592592593073E-3"/>
                  <c:y val="-0.25893459204315578"/>
                </c:manualLayout>
              </c:layout>
              <c:showVal val="1"/>
            </c:dLbl>
            <c:txPr>
              <a:bodyPr/>
              <a:lstStyle/>
              <a:p>
                <a:pPr>
                  <a:defRPr sz="2000" b="1"/>
                </a:pPr>
                <a:endParaRPr lang="ru-RU"/>
              </a:p>
            </c:txPr>
            <c:showVal val="1"/>
          </c:dLbls>
          <c:cat>
            <c:strRef>
              <c:f>Лист1!$A$2:$A$3</c:f>
              <c:strCache>
                <c:ptCount val="2"/>
                <c:pt idx="0">
                  <c:v>2024 год (ожидаемое)</c:v>
                </c:pt>
                <c:pt idx="1">
                  <c:v>2025 год </c:v>
                </c:pt>
              </c:strCache>
            </c:strRef>
          </c:cat>
          <c:val>
            <c:numRef>
              <c:f>Лист1!$B$2:$B$3</c:f>
              <c:numCache>
                <c:formatCode>0.0</c:formatCode>
                <c:ptCount val="2"/>
                <c:pt idx="0">
                  <c:v>7114.9</c:v>
                </c:pt>
                <c:pt idx="1">
                  <c:v>7463.5</c:v>
                </c:pt>
              </c:numCache>
            </c:numRef>
          </c:val>
        </c:ser>
        <c:shape val="cylinder"/>
        <c:axId val="190805888"/>
        <c:axId val="190807424"/>
        <c:axId val="0"/>
      </c:bar3DChart>
      <c:catAx>
        <c:axId val="190805888"/>
        <c:scaling>
          <c:orientation val="minMax"/>
        </c:scaling>
        <c:axPos val="b"/>
        <c:tickLblPos val="nextTo"/>
        <c:txPr>
          <a:bodyPr/>
          <a:lstStyle/>
          <a:p>
            <a:pPr>
              <a:defRPr b="1"/>
            </a:pPr>
            <a:endParaRPr lang="ru-RU"/>
          </a:p>
        </c:txPr>
        <c:crossAx val="190807424"/>
        <c:crosses val="autoZero"/>
        <c:auto val="1"/>
        <c:lblAlgn val="ctr"/>
        <c:lblOffset val="100"/>
      </c:catAx>
      <c:valAx>
        <c:axId val="190807424"/>
        <c:scaling>
          <c:orientation val="minMax"/>
        </c:scaling>
        <c:axPos val="l"/>
        <c:majorGridlines/>
        <c:numFmt formatCode="0.0" sourceLinked="1"/>
        <c:tickLblPos val="nextTo"/>
        <c:txPr>
          <a:bodyPr/>
          <a:lstStyle/>
          <a:p>
            <a:pPr>
              <a:defRPr b="1"/>
            </a:pPr>
            <a:endParaRPr lang="ru-RU"/>
          </a:p>
        </c:txPr>
        <c:crossAx val="190805888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AngAx val="1"/>
    </c:view3D>
    <c:plotArea>
      <c:layout/>
      <c:bar3DChart>
        <c:barDir val="col"/>
        <c:grouping val="percent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92D050"/>
            </a:solidFill>
            <a:ln>
              <a:solidFill>
                <a:srgbClr val="FFFF00"/>
              </a:solidFill>
            </a:ln>
          </c:spPr>
          <c:dLbls>
            <c:dLbl>
              <c:idx val="0"/>
              <c:layout>
                <c:manualLayout>
                  <c:x val="2.4691358024691412E-2"/>
                  <c:y val="-1.0202272805921639E-2"/>
                </c:manualLayout>
              </c:layout>
              <c:showVal val="1"/>
            </c:dLbl>
            <c:dLbl>
              <c:idx val="1"/>
              <c:layout>
                <c:manualLayout>
                  <c:x val="2.4691358024691412E-2"/>
                  <c:y val="-5.5666395236961902E-2"/>
                </c:manualLayout>
              </c:layout>
              <c:showVal val="1"/>
            </c:dLbl>
            <c:dLbl>
              <c:idx val="2"/>
              <c:layout>
                <c:manualLayout>
                  <c:x val="1.0802347623213767E-2"/>
                  <c:y val="-0.26163182737693863"/>
                </c:manualLayout>
              </c:layout>
              <c:showVal val="1"/>
            </c:dLbl>
            <c:dLbl>
              <c:idx val="3"/>
              <c:layout>
                <c:manualLayout>
                  <c:x val="1.3888888888888944E-2"/>
                  <c:y val="-0.25893459204315578"/>
                </c:manualLayout>
              </c:layout>
              <c:showVal val="1"/>
            </c:dLbl>
            <c:dLbl>
              <c:idx val="4"/>
              <c:layout>
                <c:manualLayout>
                  <c:x val="9.2592592592593143E-3"/>
                  <c:y val="-0.25893459204315578"/>
                </c:manualLayout>
              </c:layout>
              <c:showVal val="1"/>
            </c:dLbl>
            <c:txPr>
              <a:bodyPr/>
              <a:lstStyle/>
              <a:p>
                <a:pPr>
                  <a:defRPr sz="2000" b="1"/>
                </a:pPr>
                <a:endParaRPr lang="ru-RU"/>
              </a:p>
            </c:txPr>
            <c:showVal val="1"/>
          </c:dLbls>
          <c:cat>
            <c:strRef>
              <c:f>Лист1!$A$2:$A$3</c:f>
              <c:strCache>
                <c:ptCount val="2"/>
                <c:pt idx="0">
                  <c:v>2024 год (ожидаемое)</c:v>
                </c:pt>
                <c:pt idx="1">
                  <c:v>2025 год </c:v>
                </c:pt>
              </c:strCache>
            </c:strRef>
          </c:cat>
          <c:val>
            <c:numRef>
              <c:f>Лист1!$B$2:$B$3</c:f>
              <c:numCache>
                <c:formatCode>0.0</c:formatCode>
                <c:ptCount val="2"/>
                <c:pt idx="0">
                  <c:v>12650.4</c:v>
                </c:pt>
                <c:pt idx="1">
                  <c:v>11790.7</c:v>
                </c:pt>
              </c:numCache>
            </c:numRef>
          </c:val>
        </c:ser>
        <c:shape val="cylinder"/>
        <c:axId val="101944320"/>
        <c:axId val="101946112"/>
        <c:axId val="0"/>
      </c:bar3DChart>
      <c:catAx>
        <c:axId val="101944320"/>
        <c:scaling>
          <c:orientation val="minMax"/>
        </c:scaling>
        <c:axPos val="b"/>
        <c:tickLblPos val="nextTo"/>
        <c:txPr>
          <a:bodyPr/>
          <a:lstStyle/>
          <a:p>
            <a:pPr>
              <a:defRPr b="1"/>
            </a:pPr>
            <a:endParaRPr lang="ru-RU"/>
          </a:p>
        </c:txPr>
        <c:crossAx val="101946112"/>
        <c:crosses val="autoZero"/>
        <c:auto val="1"/>
        <c:lblAlgn val="ctr"/>
        <c:lblOffset val="100"/>
      </c:catAx>
      <c:valAx>
        <c:axId val="101946112"/>
        <c:scaling>
          <c:orientation val="minMax"/>
        </c:scaling>
        <c:axPos val="l"/>
        <c:majorGridlines/>
        <c:numFmt formatCode="0%" sourceLinked="1"/>
        <c:tickLblPos val="nextTo"/>
        <c:txPr>
          <a:bodyPr/>
          <a:lstStyle/>
          <a:p>
            <a:pPr>
              <a:defRPr b="1"/>
            </a:pPr>
            <a:endParaRPr lang="ru-RU"/>
          </a:p>
        </c:txPr>
        <c:crossAx val="101944320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0A84A61-52D7-4A64-84FF-7FFE6F26A71F}" type="doc">
      <dgm:prSet loTypeId="urn:microsoft.com/office/officeart/2005/8/layout/default" loCatId="list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C9FA37C-2EEA-4BE7-92C0-729C695AAD14}">
      <dgm:prSet phldrT="[Текст]" custT="1"/>
      <dgm:spPr/>
      <dgm:t>
        <a:bodyPr/>
        <a:lstStyle/>
        <a:p>
          <a:r>
            <a:rPr lang="ru-RU" sz="1800" b="1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О создании условий для обеспечения жителей поселения услугами торговли</a:t>
          </a:r>
        </a:p>
        <a:p>
          <a:r>
            <a:rPr lang="ru-RU" sz="1800" b="1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0,8 тыс.руб.</a:t>
          </a:r>
          <a:endParaRPr lang="ru-RU" sz="1800" b="1" i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48F0DF8D-EDF3-4426-AD83-B5506821D340}" type="parTrans" cxnId="{C1363304-0BEF-404F-893F-3E495AFE0E47}">
      <dgm:prSet/>
      <dgm:spPr/>
      <dgm:t>
        <a:bodyPr/>
        <a:lstStyle/>
        <a:p>
          <a:endParaRPr lang="ru-RU"/>
        </a:p>
      </dgm:t>
    </dgm:pt>
    <dgm:pt modelId="{3B90774D-BC06-4792-A0D5-769EEFAF3A7F}" type="sibTrans" cxnId="{C1363304-0BEF-404F-893F-3E495AFE0E47}">
      <dgm:prSet/>
      <dgm:spPr/>
      <dgm:t>
        <a:bodyPr/>
        <a:lstStyle/>
        <a:p>
          <a:endParaRPr lang="ru-RU"/>
        </a:p>
      </dgm:t>
    </dgm:pt>
    <dgm:pt modelId="{3EBCA6E2-82AE-4998-9E3D-1DB0CFF53D87}">
      <dgm:prSet custT="1"/>
      <dgm:spPr/>
      <dgm:t>
        <a:bodyPr/>
        <a:lstStyle/>
        <a:p>
          <a:r>
            <a:rPr lang="ru-RU" sz="1800" b="1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На осуществлению внешнего муниципального финансового контроля</a:t>
          </a:r>
        </a:p>
        <a:p>
          <a:r>
            <a:rPr lang="ru-RU" sz="1800" b="1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279,4 тыс.руб.</a:t>
          </a:r>
        </a:p>
      </dgm:t>
    </dgm:pt>
    <dgm:pt modelId="{2BA820D3-50F4-4F74-99E2-D9E33DE44A06}" type="parTrans" cxnId="{084D35E3-3098-4F5A-B9C2-CFA65328ADF6}">
      <dgm:prSet/>
      <dgm:spPr/>
      <dgm:t>
        <a:bodyPr/>
        <a:lstStyle/>
        <a:p>
          <a:endParaRPr lang="ru-RU"/>
        </a:p>
      </dgm:t>
    </dgm:pt>
    <dgm:pt modelId="{95B4B74D-17E8-4AB1-810B-7366449A025A}" type="sibTrans" cxnId="{084D35E3-3098-4F5A-B9C2-CFA65328ADF6}">
      <dgm:prSet/>
      <dgm:spPr/>
      <dgm:t>
        <a:bodyPr/>
        <a:lstStyle/>
        <a:p>
          <a:endParaRPr lang="ru-RU"/>
        </a:p>
      </dgm:t>
    </dgm:pt>
    <dgm:pt modelId="{E3C2CA77-76DA-4B72-AD78-68C61AC11DD2}">
      <dgm:prSet custT="1"/>
      <dgm:spPr/>
      <dgm:t>
        <a:bodyPr/>
        <a:lstStyle/>
        <a:p>
          <a:r>
            <a:rPr lang="ru-RU" sz="1800" b="1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На осуществлению внутреннего муниципального финансового контроля</a:t>
          </a:r>
        </a:p>
        <a:p>
          <a:r>
            <a:rPr lang="ru-RU" sz="1800" b="1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221,3 тыс.руб. </a:t>
          </a:r>
        </a:p>
      </dgm:t>
    </dgm:pt>
    <dgm:pt modelId="{4A72C2AE-48E8-4AF5-A851-D90B040B3D64}" type="parTrans" cxnId="{5508C25C-233F-49A4-A4D8-67BB9274A020}">
      <dgm:prSet/>
      <dgm:spPr/>
      <dgm:t>
        <a:bodyPr/>
        <a:lstStyle/>
        <a:p>
          <a:endParaRPr lang="ru-RU"/>
        </a:p>
      </dgm:t>
    </dgm:pt>
    <dgm:pt modelId="{A57EB9E4-1F76-499D-9A25-54AA858A6075}" type="sibTrans" cxnId="{5508C25C-233F-49A4-A4D8-67BB9274A020}">
      <dgm:prSet/>
      <dgm:spPr/>
      <dgm:t>
        <a:bodyPr/>
        <a:lstStyle/>
        <a:p>
          <a:endParaRPr lang="ru-RU"/>
        </a:p>
      </dgm:t>
    </dgm:pt>
    <dgm:pt modelId="{78031F1E-F6D4-45AA-8602-062BD50287F1}">
      <dgm:prSet custT="1"/>
      <dgm:spPr/>
      <dgm:t>
        <a:bodyPr/>
        <a:lstStyle/>
        <a:p>
          <a:r>
            <a:rPr lang="ru-RU" sz="1800" b="1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В сфере закупок товаров, работ, услуг для обеспечение муниципальных нужд</a:t>
          </a:r>
        </a:p>
        <a:p>
          <a:r>
            <a:rPr lang="ru-RU" sz="1800" b="1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105,3 тыс.руб. </a:t>
          </a:r>
        </a:p>
      </dgm:t>
    </dgm:pt>
    <dgm:pt modelId="{E0BCF740-C00D-4129-BFD1-559DA3C338FE}" type="parTrans" cxnId="{BD3B3CC7-4A2C-469B-A39C-617EC47C5009}">
      <dgm:prSet/>
      <dgm:spPr/>
      <dgm:t>
        <a:bodyPr/>
        <a:lstStyle/>
        <a:p>
          <a:endParaRPr lang="ru-RU"/>
        </a:p>
      </dgm:t>
    </dgm:pt>
    <dgm:pt modelId="{EA9AD5D6-614E-4427-8968-889BD8466E68}" type="sibTrans" cxnId="{BD3B3CC7-4A2C-469B-A39C-617EC47C5009}">
      <dgm:prSet/>
      <dgm:spPr/>
      <dgm:t>
        <a:bodyPr/>
        <a:lstStyle/>
        <a:p>
          <a:endParaRPr lang="ru-RU"/>
        </a:p>
      </dgm:t>
    </dgm:pt>
    <dgm:pt modelId="{DB94F012-B010-4EB3-888E-B8AE9CEFC72C}">
      <dgm:prSet custT="1"/>
      <dgm:spPr/>
      <dgm:t>
        <a:bodyPr/>
        <a:lstStyle/>
        <a:p>
          <a:r>
            <a:rPr lang="ru-RU" sz="1800" b="1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На организацию библиотечного обслуживания населения</a:t>
          </a:r>
        </a:p>
        <a:p>
          <a:r>
            <a:rPr lang="ru-RU" sz="1800" b="1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130,0 тыс.руб.</a:t>
          </a:r>
        </a:p>
      </dgm:t>
    </dgm:pt>
    <dgm:pt modelId="{CF26A5D1-01EC-4BBF-92EB-98080ECE4AC6}" type="parTrans" cxnId="{CAF28506-1E5D-4FCB-973A-968074B6A71C}">
      <dgm:prSet/>
      <dgm:spPr/>
      <dgm:t>
        <a:bodyPr/>
        <a:lstStyle/>
        <a:p>
          <a:endParaRPr lang="ru-RU"/>
        </a:p>
      </dgm:t>
    </dgm:pt>
    <dgm:pt modelId="{746E5B4F-099E-40A6-90FC-62004A943E91}" type="sibTrans" cxnId="{CAF28506-1E5D-4FCB-973A-968074B6A71C}">
      <dgm:prSet/>
      <dgm:spPr/>
      <dgm:t>
        <a:bodyPr/>
        <a:lstStyle/>
        <a:p>
          <a:endParaRPr lang="ru-RU"/>
        </a:p>
      </dgm:t>
    </dgm:pt>
    <dgm:pt modelId="{E0B9C314-5CFF-4EFD-BF91-36FFA7FD50F0}" type="pres">
      <dgm:prSet presAssocID="{50A84A61-52D7-4A64-84FF-7FFE6F26A71F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309C2C9-8C8A-45A8-85C1-014E1DCE3CE8}" type="pres">
      <dgm:prSet presAssocID="{3EBCA6E2-82AE-4998-9E3D-1DB0CFF53D87}" presName="node" presStyleLbl="node1" presStyleIdx="0" presStyleCnt="5" custScaleY="16290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D919341-EC05-4021-902A-E0194D6D6148}" type="pres">
      <dgm:prSet presAssocID="{95B4B74D-17E8-4AB1-810B-7366449A025A}" presName="sibTrans" presStyleCnt="0"/>
      <dgm:spPr/>
    </dgm:pt>
    <dgm:pt modelId="{F9FE4FB2-EC31-4F2A-AB54-0BD364740F8D}" type="pres">
      <dgm:prSet presAssocID="{E3C2CA77-76DA-4B72-AD78-68C61AC11DD2}" presName="node" presStyleLbl="node1" presStyleIdx="1" presStyleCnt="5" custScaleY="16290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2A30023-E3E4-477E-8271-EF4E2DC2B5F4}" type="pres">
      <dgm:prSet presAssocID="{A57EB9E4-1F76-499D-9A25-54AA858A6075}" presName="sibTrans" presStyleCnt="0"/>
      <dgm:spPr/>
    </dgm:pt>
    <dgm:pt modelId="{95A0661E-48B6-4EA4-8B84-10A0A5BD0524}" type="pres">
      <dgm:prSet presAssocID="{78031F1E-F6D4-45AA-8602-062BD50287F1}" presName="node" presStyleLbl="node1" presStyleIdx="2" presStyleCnt="5" custScaleY="16290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85B3645-BE23-4281-BD4D-77440FD487FA}" type="pres">
      <dgm:prSet presAssocID="{EA9AD5D6-614E-4427-8968-889BD8466E68}" presName="sibTrans" presStyleCnt="0"/>
      <dgm:spPr/>
    </dgm:pt>
    <dgm:pt modelId="{6998F2CA-E2C3-4E1A-BA66-6D5D4EF41EF8}" type="pres">
      <dgm:prSet presAssocID="{DB94F012-B010-4EB3-888E-B8AE9CEFC72C}" presName="node" presStyleLbl="node1" presStyleIdx="3" presStyleCnt="5" custScaleY="13440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3EFED31-F0EB-40DA-B6F5-C518530B0E2E}" type="pres">
      <dgm:prSet presAssocID="{746E5B4F-099E-40A6-90FC-62004A943E91}" presName="sibTrans" presStyleCnt="0"/>
      <dgm:spPr/>
    </dgm:pt>
    <dgm:pt modelId="{EE14E38A-6E6E-44E5-B07E-52E83F00C7F6}" type="pres">
      <dgm:prSet presAssocID="{AC9FA37C-2EEA-4BE7-92C0-729C695AAD14}" presName="node" presStyleLbl="node1" presStyleIdx="4" presStyleCnt="5" custScaleY="13440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8B54D81-C8F1-40E5-A407-82B09C2AA204}" type="presOf" srcId="{3EBCA6E2-82AE-4998-9E3D-1DB0CFF53D87}" destId="{B309C2C9-8C8A-45A8-85C1-014E1DCE3CE8}" srcOrd="0" destOrd="0" presId="urn:microsoft.com/office/officeart/2005/8/layout/default"/>
    <dgm:cxn modelId="{0E270FC3-B448-4A68-B7BC-2BDDB24DC49C}" type="presOf" srcId="{DB94F012-B010-4EB3-888E-B8AE9CEFC72C}" destId="{6998F2CA-E2C3-4E1A-BA66-6D5D4EF41EF8}" srcOrd="0" destOrd="0" presId="urn:microsoft.com/office/officeart/2005/8/layout/default"/>
    <dgm:cxn modelId="{5508C25C-233F-49A4-A4D8-67BB9274A020}" srcId="{50A84A61-52D7-4A64-84FF-7FFE6F26A71F}" destId="{E3C2CA77-76DA-4B72-AD78-68C61AC11DD2}" srcOrd="1" destOrd="0" parTransId="{4A72C2AE-48E8-4AF5-A851-D90B040B3D64}" sibTransId="{A57EB9E4-1F76-499D-9A25-54AA858A6075}"/>
    <dgm:cxn modelId="{084D35E3-3098-4F5A-B9C2-CFA65328ADF6}" srcId="{50A84A61-52D7-4A64-84FF-7FFE6F26A71F}" destId="{3EBCA6E2-82AE-4998-9E3D-1DB0CFF53D87}" srcOrd="0" destOrd="0" parTransId="{2BA820D3-50F4-4F74-99E2-D9E33DE44A06}" sibTransId="{95B4B74D-17E8-4AB1-810B-7366449A025A}"/>
    <dgm:cxn modelId="{CC6DB70A-E77E-4037-A8FF-14166F94A22E}" type="presOf" srcId="{50A84A61-52D7-4A64-84FF-7FFE6F26A71F}" destId="{E0B9C314-5CFF-4EFD-BF91-36FFA7FD50F0}" srcOrd="0" destOrd="0" presId="urn:microsoft.com/office/officeart/2005/8/layout/default"/>
    <dgm:cxn modelId="{3BC9B069-4AA6-425A-83BA-A0B52BD7AD91}" type="presOf" srcId="{78031F1E-F6D4-45AA-8602-062BD50287F1}" destId="{95A0661E-48B6-4EA4-8B84-10A0A5BD0524}" srcOrd="0" destOrd="0" presId="urn:microsoft.com/office/officeart/2005/8/layout/default"/>
    <dgm:cxn modelId="{CAF28506-1E5D-4FCB-973A-968074B6A71C}" srcId="{50A84A61-52D7-4A64-84FF-7FFE6F26A71F}" destId="{DB94F012-B010-4EB3-888E-B8AE9CEFC72C}" srcOrd="3" destOrd="0" parTransId="{CF26A5D1-01EC-4BBF-92EB-98080ECE4AC6}" sibTransId="{746E5B4F-099E-40A6-90FC-62004A943E91}"/>
    <dgm:cxn modelId="{BD3B3CC7-4A2C-469B-A39C-617EC47C5009}" srcId="{50A84A61-52D7-4A64-84FF-7FFE6F26A71F}" destId="{78031F1E-F6D4-45AA-8602-062BD50287F1}" srcOrd="2" destOrd="0" parTransId="{E0BCF740-C00D-4129-BFD1-559DA3C338FE}" sibTransId="{EA9AD5D6-614E-4427-8968-889BD8466E68}"/>
    <dgm:cxn modelId="{C1363304-0BEF-404F-893F-3E495AFE0E47}" srcId="{50A84A61-52D7-4A64-84FF-7FFE6F26A71F}" destId="{AC9FA37C-2EEA-4BE7-92C0-729C695AAD14}" srcOrd="4" destOrd="0" parTransId="{48F0DF8D-EDF3-4426-AD83-B5506821D340}" sibTransId="{3B90774D-BC06-4792-A0D5-769EEFAF3A7F}"/>
    <dgm:cxn modelId="{9F3B5C13-5ED5-409D-9E33-A86AB275B5CF}" type="presOf" srcId="{E3C2CA77-76DA-4B72-AD78-68C61AC11DD2}" destId="{F9FE4FB2-EC31-4F2A-AB54-0BD364740F8D}" srcOrd="0" destOrd="0" presId="urn:microsoft.com/office/officeart/2005/8/layout/default"/>
    <dgm:cxn modelId="{E84D797B-7BCD-4688-90AB-A084618C1E94}" type="presOf" srcId="{AC9FA37C-2EEA-4BE7-92C0-729C695AAD14}" destId="{EE14E38A-6E6E-44E5-B07E-52E83F00C7F6}" srcOrd="0" destOrd="0" presId="urn:microsoft.com/office/officeart/2005/8/layout/default"/>
    <dgm:cxn modelId="{EACC569A-B2D4-47B3-BB1E-7E34C7D27962}" type="presParOf" srcId="{E0B9C314-5CFF-4EFD-BF91-36FFA7FD50F0}" destId="{B309C2C9-8C8A-45A8-85C1-014E1DCE3CE8}" srcOrd="0" destOrd="0" presId="urn:microsoft.com/office/officeart/2005/8/layout/default"/>
    <dgm:cxn modelId="{E5E1DE36-9D00-40DE-99B9-3BEE5612B4E5}" type="presParOf" srcId="{E0B9C314-5CFF-4EFD-BF91-36FFA7FD50F0}" destId="{0D919341-EC05-4021-902A-E0194D6D6148}" srcOrd="1" destOrd="0" presId="urn:microsoft.com/office/officeart/2005/8/layout/default"/>
    <dgm:cxn modelId="{0EE837C8-E27F-425D-907D-8396FF3A4384}" type="presParOf" srcId="{E0B9C314-5CFF-4EFD-BF91-36FFA7FD50F0}" destId="{F9FE4FB2-EC31-4F2A-AB54-0BD364740F8D}" srcOrd="2" destOrd="0" presId="urn:microsoft.com/office/officeart/2005/8/layout/default"/>
    <dgm:cxn modelId="{7D121D6A-6D91-420C-AB46-32072E0E448E}" type="presParOf" srcId="{E0B9C314-5CFF-4EFD-BF91-36FFA7FD50F0}" destId="{F2A30023-E3E4-477E-8271-EF4E2DC2B5F4}" srcOrd="3" destOrd="0" presId="urn:microsoft.com/office/officeart/2005/8/layout/default"/>
    <dgm:cxn modelId="{EFC60933-CD2A-48AC-A34E-BADB9B076E7A}" type="presParOf" srcId="{E0B9C314-5CFF-4EFD-BF91-36FFA7FD50F0}" destId="{95A0661E-48B6-4EA4-8B84-10A0A5BD0524}" srcOrd="4" destOrd="0" presId="urn:microsoft.com/office/officeart/2005/8/layout/default"/>
    <dgm:cxn modelId="{92533B7D-9435-4A1C-813B-6517D544A774}" type="presParOf" srcId="{E0B9C314-5CFF-4EFD-BF91-36FFA7FD50F0}" destId="{D85B3645-BE23-4281-BD4D-77440FD487FA}" srcOrd="5" destOrd="0" presId="urn:microsoft.com/office/officeart/2005/8/layout/default"/>
    <dgm:cxn modelId="{D00442AF-99F1-43E1-9B21-F3DAFB1A81C7}" type="presParOf" srcId="{E0B9C314-5CFF-4EFD-BF91-36FFA7FD50F0}" destId="{6998F2CA-E2C3-4E1A-BA66-6D5D4EF41EF8}" srcOrd="6" destOrd="0" presId="urn:microsoft.com/office/officeart/2005/8/layout/default"/>
    <dgm:cxn modelId="{9DFBFEFA-ADB3-48AB-BFCC-5132A4A12880}" type="presParOf" srcId="{E0B9C314-5CFF-4EFD-BF91-36FFA7FD50F0}" destId="{73EFED31-F0EB-40DA-B6F5-C518530B0E2E}" srcOrd="7" destOrd="0" presId="urn:microsoft.com/office/officeart/2005/8/layout/default"/>
    <dgm:cxn modelId="{8EAE3E9C-12D0-4CFE-B9CA-A15C19D535C6}" type="presParOf" srcId="{E0B9C314-5CFF-4EFD-BF91-36FFA7FD50F0}" destId="{EE14E38A-6E6E-44E5-B07E-52E83F00C7F6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B309C2C9-8C8A-45A8-85C1-014E1DCE3CE8}">
      <dsp:nvSpPr>
        <dsp:cNvPr id="0" name=""/>
        <dsp:cNvSpPr/>
      </dsp:nvSpPr>
      <dsp:spPr>
        <a:xfrm>
          <a:off x="0" y="144014"/>
          <a:ext cx="2790309" cy="272729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На осуществлению внешнего муниципального финансового контроля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279,4 тыс.руб.</a:t>
          </a:r>
        </a:p>
      </dsp:txBody>
      <dsp:txXfrm>
        <a:off x="0" y="144014"/>
        <a:ext cx="2790309" cy="2727299"/>
      </dsp:txXfrm>
    </dsp:sp>
    <dsp:sp modelId="{F9FE4FB2-EC31-4F2A-AB54-0BD364740F8D}">
      <dsp:nvSpPr>
        <dsp:cNvPr id="0" name=""/>
        <dsp:cNvSpPr/>
      </dsp:nvSpPr>
      <dsp:spPr>
        <a:xfrm>
          <a:off x="3069341" y="144014"/>
          <a:ext cx="2790309" cy="272729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На осуществлению внутреннего муниципального финансового контроля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221,3 тыс.руб. </a:t>
          </a:r>
        </a:p>
      </dsp:txBody>
      <dsp:txXfrm>
        <a:off x="3069341" y="144014"/>
        <a:ext cx="2790309" cy="2727299"/>
      </dsp:txXfrm>
    </dsp:sp>
    <dsp:sp modelId="{95A0661E-48B6-4EA4-8B84-10A0A5BD0524}">
      <dsp:nvSpPr>
        <dsp:cNvPr id="0" name=""/>
        <dsp:cNvSpPr/>
      </dsp:nvSpPr>
      <dsp:spPr>
        <a:xfrm>
          <a:off x="6138681" y="144014"/>
          <a:ext cx="2790309" cy="272729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В сфере закупок товаров, работ, услуг для обеспечение муниципальных нужд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105,3 тыс.руб. </a:t>
          </a:r>
        </a:p>
      </dsp:txBody>
      <dsp:txXfrm>
        <a:off x="6138681" y="144014"/>
        <a:ext cx="2790309" cy="2727299"/>
      </dsp:txXfrm>
    </dsp:sp>
    <dsp:sp modelId="{6998F2CA-E2C3-4E1A-BA66-6D5D4EF41EF8}">
      <dsp:nvSpPr>
        <dsp:cNvPr id="0" name=""/>
        <dsp:cNvSpPr/>
      </dsp:nvSpPr>
      <dsp:spPr>
        <a:xfrm>
          <a:off x="1534670" y="3150344"/>
          <a:ext cx="2790309" cy="225025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На организацию библиотечного обслуживания населения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130,0 тыс.руб.</a:t>
          </a:r>
        </a:p>
      </dsp:txBody>
      <dsp:txXfrm>
        <a:off x="1534670" y="3150344"/>
        <a:ext cx="2790309" cy="2250256"/>
      </dsp:txXfrm>
    </dsp:sp>
    <dsp:sp modelId="{EE14E38A-6E6E-44E5-B07E-52E83F00C7F6}">
      <dsp:nvSpPr>
        <dsp:cNvPr id="0" name=""/>
        <dsp:cNvSpPr/>
      </dsp:nvSpPr>
      <dsp:spPr>
        <a:xfrm>
          <a:off x="4604011" y="3150344"/>
          <a:ext cx="2790309" cy="225025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О создании условий для обеспечения жителей поселения услугами торговли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0,8 тыс.руб.</a:t>
          </a:r>
          <a:endParaRPr lang="ru-RU" sz="1800" b="1" i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604011" y="3150344"/>
        <a:ext cx="2790309" cy="225025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D476AB-587E-4FEF-9979-8C74A954FCB4}" type="datetimeFigureOut">
              <a:rPr lang="ru-RU" smtClean="0"/>
              <a:pPr/>
              <a:t>19.11.2024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668A45-0DF4-4DB9-B56A-EAF2A87D30A6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19.11.2024</a:t>
            </a:fld>
            <a:endParaRPr lang="ru-RU" dirty="0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19.11.2024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19.11.2024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19.11.2024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19.11.2024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19.11.2024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19.11.2024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19.11.2024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19.11.2024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19.11.2024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dirty="0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19.11.2024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0000"/>
                <a:lumOff val="40000"/>
              </a:schemeClr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19.11.2024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725734"/>
          </a:xfrm>
        </p:spPr>
        <p:txBody>
          <a:bodyPr>
            <a:normAutofit fontScale="9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ПРОЕКТ </a:t>
            </a:r>
            <a:br>
              <a:rPr lang="ru-RU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Бюджета Старотитаровского сельского поселения Темрюкского района </a:t>
            </a:r>
            <a:br>
              <a:rPr lang="ru-RU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на 2025 год</a:t>
            </a:r>
            <a:endParaRPr lang="ru-RU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6" name="Picture 2" descr="C:\Documents and Settings\1\Рабочий стол\Flag_of_Starotitarovskoe_(Krasnodar_krai)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57422" y="3214686"/>
            <a:ext cx="4929222" cy="3085044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95000"/>
              </a:srgbClr>
            </a:outerShdw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accent2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Земельный налог                              (182 1 06 06000 10 0000 110) </a:t>
            </a:r>
            <a:r>
              <a:rPr lang="ru-RU" sz="3100" dirty="0" err="1" smtClean="0">
                <a:solidFill>
                  <a:schemeClr val="accent2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тыс.руб</a:t>
            </a:r>
            <a:endParaRPr lang="ru-RU" sz="31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ru-RU" sz="1800" b="1" baseline="-25000" dirty="0" smtClean="0">
                <a:latin typeface="Times New Roman" pitchFamily="18" charset="0"/>
                <a:cs typeface="Times New Roman" pitchFamily="18" charset="0"/>
              </a:rPr>
              <a:t>орм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– норматив отчислений в бюджет поселения (100%)</a:t>
            </a:r>
          </a:p>
          <a:p>
            <a:endParaRPr lang="ru-RU" dirty="0"/>
          </a:p>
        </p:txBody>
      </p:sp>
      <p:graphicFrame>
        <p:nvGraphicFramePr>
          <p:cNvPr id="4" name="Содержимое 3"/>
          <p:cNvGraphicFramePr>
            <a:graphicFrameLocks/>
          </p:cNvGraphicFramePr>
          <p:nvPr/>
        </p:nvGraphicFramePr>
        <p:xfrm>
          <a:off x="457200" y="2060848"/>
          <a:ext cx="8229600" cy="46085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115328" cy="1000108"/>
          </a:xfrm>
        </p:spPr>
        <p:txBody>
          <a:bodyPr>
            <a:noAutofit/>
          </a:bodyPr>
          <a:lstStyle/>
          <a:p>
            <a:r>
              <a:rPr lang="ru-RU" sz="3200" dirty="0" smtClean="0">
                <a:solidFill>
                  <a:schemeClr val="accent2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Неналоговые доходы бюджета</a:t>
            </a:r>
            <a:br>
              <a:rPr lang="ru-RU" sz="3200" dirty="0" smtClean="0">
                <a:solidFill>
                  <a:schemeClr val="accent2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solidFill>
                  <a:schemeClr val="accent2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на 2025 год:</a:t>
            </a:r>
            <a:endParaRPr lang="ru-RU" sz="3200" dirty="0">
              <a:solidFill>
                <a:schemeClr val="accent2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539552" y="1071547"/>
          <a:ext cx="8280920" cy="38061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40460"/>
                <a:gridCol w="4140460"/>
              </a:tblGrid>
              <a:tr h="844528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Наименование показателей</a:t>
                      </a:r>
                      <a:endParaRPr lang="ru-RU" sz="240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Сумма,</a:t>
                      </a:r>
                      <a:r>
                        <a:rPr lang="ru-RU" sz="2400" baseline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тыс.руб.</a:t>
                      </a:r>
                      <a:endParaRPr lang="ru-RU" sz="240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012859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Доходы получаемые в виде арендной платы, а также средства от продажи права на заключение договоров </a:t>
                      </a:r>
                    </a:p>
                    <a:p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аренды за земли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920,4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656854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Доходы от сдачи в аренду имущества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1 666,2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706190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Штрафы, санкции, возмещение ущерба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146,1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31740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Продажа имущества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300,0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467544" y="4941168"/>
          <a:ext cx="8280920" cy="5760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83464"/>
                <a:gridCol w="4297456"/>
              </a:tblGrid>
              <a:tr h="576064">
                <a:tc>
                  <a:txBody>
                    <a:bodyPr/>
                    <a:lstStyle/>
                    <a:p>
                      <a:r>
                        <a:rPr lang="ru-RU" sz="2800" dirty="0" smtClean="0">
                          <a:solidFill>
                            <a:schemeClr val="accent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ИТОГО</a:t>
                      </a:r>
                      <a:endParaRPr lang="ru-RU" sz="2800" dirty="0">
                        <a:solidFill>
                          <a:schemeClr val="accent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3 032,7</a:t>
                      </a:r>
                      <a:endParaRPr lang="ru-RU" sz="2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115328" cy="1000108"/>
          </a:xfrm>
        </p:spPr>
        <p:txBody>
          <a:bodyPr>
            <a:noAutofit/>
          </a:bodyPr>
          <a:lstStyle/>
          <a:p>
            <a:r>
              <a:rPr lang="ru-RU" sz="3200" dirty="0" smtClean="0">
                <a:solidFill>
                  <a:schemeClr val="accent2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Безвозмездные поступления</a:t>
            </a:r>
            <a:br>
              <a:rPr lang="ru-RU" sz="3200" dirty="0" smtClean="0">
                <a:solidFill>
                  <a:schemeClr val="accent2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solidFill>
                  <a:schemeClr val="accent2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на 2025 год:</a:t>
            </a:r>
            <a:endParaRPr lang="ru-RU" sz="3200" dirty="0">
              <a:solidFill>
                <a:schemeClr val="accent2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539552" y="1071547"/>
          <a:ext cx="8280920" cy="42828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40460"/>
                <a:gridCol w="4140460"/>
              </a:tblGrid>
              <a:tr h="557253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Наименование показателей</a:t>
                      </a:r>
                      <a:endParaRPr lang="ru-RU" sz="240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Сумма,</a:t>
                      </a:r>
                      <a:r>
                        <a:rPr lang="ru-RU" sz="2400" baseline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тыс.руб.</a:t>
                      </a:r>
                      <a:endParaRPr lang="ru-RU" sz="240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012859">
                <a:tc>
                  <a:txBody>
                    <a:bodyPr/>
                    <a:lstStyle/>
                    <a:p>
                      <a:r>
                        <a:rPr kumimoji="0" lang="ru-RU" sz="16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Дотации бюджетам сельских поселений на выравнивание бюджетной обеспеченности из бюджета субъекта Российской Федерации </a:t>
                      </a:r>
                      <a:endParaRPr lang="ru-RU" sz="16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3 220,7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656854">
                <a:tc>
                  <a:txBody>
                    <a:bodyPr/>
                    <a:lstStyle/>
                    <a:p>
                      <a:r>
                        <a:rPr kumimoji="0" lang="ru-RU" sz="16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Субвенции бюджетам сельских поселений на выполнение передаваемых полномочий субъектов Российской Федерации </a:t>
                      </a:r>
                      <a:endParaRPr lang="ru-RU" sz="16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7,6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706190">
                <a:tc>
                  <a:txBody>
                    <a:bodyPr/>
                    <a:lstStyle/>
                    <a:p>
                      <a:r>
                        <a:rPr kumimoji="0" lang="ru-RU" sz="16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Субвенции бюджетам сельских поселений на осуществление первичного воинского учета органами местного самоуправления поселений, муниципальных и городских округов</a:t>
                      </a:r>
                      <a:endParaRPr lang="ru-RU" sz="16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778,3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31740">
                <a:tc>
                  <a:txBody>
                    <a:bodyPr/>
                    <a:lstStyle/>
                    <a:p>
                      <a:r>
                        <a:rPr lang="ru-RU" sz="1600" b="0" dirty="0" smtClean="0">
                          <a:latin typeface="Times New Roman" pitchFamily="18" charset="0"/>
                          <a:cs typeface="Times New Roman" pitchFamily="18" charset="0"/>
                        </a:rPr>
                        <a:t>Прочие межбюджетные трансферты, передаваемые бюджетам сельских поселений</a:t>
                      </a:r>
                      <a:endParaRPr lang="ru-RU" sz="16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2 858,0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611560" y="5805264"/>
          <a:ext cx="8352928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04456"/>
                <a:gridCol w="4248472"/>
              </a:tblGrid>
              <a:tr h="446152">
                <a:tc>
                  <a:txBody>
                    <a:bodyPr/>
                    <a:lstStyle/>
                    <a:p>
                      <a:r>
                        <a:rPr lang="ru-RU" sz="2800" dirty="0" smtClean="0">
                          <a:solidFill>
                            <a:schemeClr val="accent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ИТОГО</a:t>
                      </a:r>
                      <a:endParaRPr lang="ru-RU" sz="2800" dirty="0">
                        <a:solidFill>
                          <a:schemeClr val="accent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r>
                        <a:rPr lang="ru-RU" sz="2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864,6</a:t>
                      </a:r>
                      <a:endParaRPr lang="ru-RU" sz="2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57232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РАСХОДЫ НА 2025 ГОД</a:t>
            </a:r>
            <a:endParaRPr lang="ru-RU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4" descr="http://www.temryuk.ru/upload/iblock/b12/b127844cc065f9bb4a2ac3f3e6b0a8d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8520" y="2708920"/>
            <a:ext cx="4752528" cy="27089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4" descr="C:\Users\User\Desktop\WhatsApp Image 2021-05-20 at 10.46.04ааа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08520" y="692696"/>
            <a:ext cx="4680520" cy="2232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2" descr="C:\Users\User\Desktop\Безымянный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764704"/>
            <a:ext cx="4572001" cy="25062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3" descr="C:\Users\User\Desktop\Безымянный3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80528" y="4769768"/>
            <a:ext cx="4824536" cy="2088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4" descr="C:\Users\User\Desktop\Новая папка (2)\WhatsApp Image 2021-05-27 at 18.52.12.jpe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0" y="2852936"/>
            <a:ext cx="4572000" cy="19888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Picture 2" descr="https://im0-tub-ru.yandex.net/i?id=6b159271aa314d41d20276a07ceba36e&amp;n=1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44008" y="4725144"/>
            <a:ext cx="4499992" cy="21328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вал 6"/>
          <p:cNvSpPr/>
          <p:nvPr/>
        </p:nvSpPr>
        <p:spPr>
          <a:xfrm>
            <a:off x="2627784" y="0"/>
            <a:ext cx="3888432" cy="119675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Общегосударственные вопросы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0" y="1124744"/>
            <a:ext cx="2714612" cy="122413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Обеспечение деят-ти органов местного самоуправления</a:t>
            </a:r>
          </a:p>
          <a:p>
            <a:pPr algn="ctr"/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11 456,2 тыс.руб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.</a:t>
            </a:r>
            <a:endParaRPr lang="ru-RU" sz="20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0" y="2780928"/>
            <a:ext cx="2571736" cy="107157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Административные комиссии</a:t>
            </a:r>
          </a:p>
          <a:p>
            <a:pPr algn="ctr"/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7,6 тыс.руб.</a:t>
            </a:r>
            <a:endParaRPr lang="ru-RU" sz="20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0" y="4293096"/>
            <a:ext cx="2571736" cy="100013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Резервный фонд</a:t>
            </a:r>
          </a:p>
          <a:p>
            <a:pPr algn="ctr"/>
            <a:endParaRPr lang="ru-RU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algn="ctr"/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20,0  тыс.руб.</a:t>
            </a:r>
            <a:endParaRPr lang="ru-RU" sz="20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6572232" y="1052736"/>
            <a:ext cx="2571768" cy="144016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Обеспечение функций муниципальных казенных учреждений</a:t>
            </a:r>
          </a:p>
          <a:p>
            <a:pPr algn="ctr"/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17 194,8 тыс.руб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.</a:t>
            </a:r>
            <a:endParaRPr lang="ru-RU" sz="20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0" y="5661248"/>
            <a:ext cx="2555776" cy="107157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Поддержка ТОС</a:t>
            </a:r>
          </a:p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468,0  тыс.руб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.</a:t>
            </a: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6643702" y="3068960"/>
            <a:ext cx="2500298" cy="129614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Развитие информационного общества</a:t>
            </a:r>
          </a:p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337,3 тыс.руб</a:t>
            </a:r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/>
            <a:endParaRPr lang="ru-RU" dirty="0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3491880" y="1412776"/>
            <a:ext cx="2428860" cy="8640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Праздники</a:t>
            </a:r>
          </a:p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100,0 тыс.руб</a:t>
            </a:r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3707904" y="2780928"/>
            <a:ext cx="2143140" cy="8572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Доступная среда  для инвалидов</a:t>
            </a:r>
          </a:p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20,0 тыс.руб. </a:t>
            </a:r>
            <a:endParaRPr lang="ru-RU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3635896" y="4077072"/>
            <a:ext cx="2232248" cy="11521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Управление муниципальным имуществом</a:t>
            </a:r>
          </a:p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250,0 тыс.руб</a:t>
            </a:r>
            <a:r>
              <a:rPr lang="ru-RU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b="1" dirty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6804248" y="5013176"/>
            <a:ext cx="2143140" cy="107157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Энергосбережение (здание администрации)</a:t>
            </a:r>
          </a:p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10,0 тыс.руб.</a:t>
            </a:r>
            <a:endParaRPr lang="ru-RU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Стрелка вниз 25"/>
          <p:cNvSpPr/>
          <p:nvPr/>
        </p:nvSpPr>
        <p:spPr>
          <a:xfrm>
            <a:off x="1043608" y="2420888"/>
            <a:ext cx="288032" cy="2880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Стрелка вниз 27"/>
          <p:cNvSpPr/>
          <p:nvPr/>
        </p:nvSpPr>
        <p:spPr>
          <a:xfrm>
            <a:off x="1043608" y="3933056"/>
            <a:ext cx="288032" cy="2880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Стрелка вниз 29"/>
          <p:cNvSpPr/>
          <p:nvPr/>
        </p:nvSpPr>
        <p:spPr>
          <a:xfrm>
            <a:off x="7812360" y="2636912"/>
            <a:ext cx="288032" cy="2880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Стрелка вниз 30"/>
          <p:cNvSpPr/>
          <p:nvPr/>
        </p:nvSpPr>
        <p:spPr>
          <a:xfrm>
            <a:off x="1115616" y="5373216"/>
            <a:ext cx="288032" cy="2880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Стрелка вниз 32"/>
          <p:cNvSpPr/>
          <p:nvPr/>
        </p:nvSpPr>
        <p:spPr>
          <a:xfrm>
            <a:off x="4572000" y="3717032"/>
            <a:ext cx="360040" cy="2880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Стрелка вниз 34"/>
          <p:cNvSpPr/>
          <p:nvPr/>
        </p:nvSpPr>
        <p:spPr>
          <a:xfrm>
            <a:off x="7812360" y="4437112"/>
            <a:ext cx="360040" cy="36004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трелка вниз 21"/>
          <p:cNvSpPr/>
          <p:nvPr/>
        </p:nvSpPr>
        <p:spPr>
          <a:xfrm>
            <a:off x="4572000" y="2420888"/>
            <a:ext cx="360040" cy="2880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hart"/>
          <p:cNvPicPr>
            <a:picLocks noChangeAspect="1"/>
          </p:cNvPicPr>
          <p:nvPr/>
        </p:nvPicPr>
        <p:blipFill>
          <a:blip r:embed="rId2" cstate="print">
            <a:lum bright="-19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Овал 4"/>
          <p:cNvSpPr/>
          <p:nvPr/>
        </p:nvSpPr>
        <p:spPr>
          <a:xfrm>
            <a:off x="928662" y="3286124"/>
            <a:ext cx="7572428" cy="335758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Обеспечение первичного воинского учета на территориях, где отсутствуют военные комиссариаты</a:t>
            </a:r>
          </a:p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778,3 тыс.руб</a:t>
            </a:r>
            <a:r>
              <a:rPr lang="ru-RU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3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1643042" y="214290"/>
            <a:ext cx="6286544" cy="257176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НАЦИОНАЛЬНАЯ ОБОРОНА</a:t>
            </a:r>
            <a:endParaRPr lang="ru-RU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9" name="Прямая со стрелкой 8"/>
          <p:cNvCxnSpPr/>
          <p:nvPr/>
        </p:nvCxnSpPr>
        <p:spPr>
          <a:xfrm rot="5400000">
            <a:off x="4537075" y="3035297"/>
            <a:ext cx="35719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6" name="Picture 6" descr="https://avatars.mds.yandex.net/get-zen_doc/1909279/pub_5e6b26860bf44d2454beb009_5e6b286eb4e3014f4849b43a/scale_12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779912" cy="2060848"/>
          </a:xfrm>
          <a:prstGeom prst="rect">
            <a:avLst/>
          </a:prstGeom>
          <a:noFill/>
        </p:spPr>
      </p:pic>
      <p:pic>
        <p:nvPicPr>
          <p:cNvPr id="10244" name="Picture 4" descr="http://tamala.pnzreg.ru/upload/iblock/e8e/e8e826cbd9113fe50b703bd46620f1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43400" y="0"/>
            <a:ext cx="5400600" cy="4221088"/>
          </a:xfrm>
          <a:prstGeom prst="rect">
            <a:avLst/>
          </a:prstGeom>
          <a:noFill/>
        </p:spPr>
      </p:pic>
      <p:sp>
        <p:nvSpPr>
          <p:cNvPr id="9" name="Овал 8"/>
          <p:cNvSpPr/>
          <p:nvPr/>
        </p:nvSpPr>
        <p:spPr>
          <a:xfrm>
            <a:off x="1475656" y="260648"/>
            <a:ext cx="6929486" cy="164307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Национальная безопасность и правоохранительная деятельность 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0" y="2132856"/>
            <a:ext cx="3714776" cy="165618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Участие в предупреждении ЧС  </a:t>
            </a:r>
          </a:p>
          <a:p>
            <a:pPr algn="ctr"/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50,0 тыс. руб.</a:t>
            </a:r>
            <a:endParaRPr lang="ru-RU" sz="24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5143504" y="2143116"/>
            <a:ext cx="3714776" cy="15019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Пожарная безопасность</a:t>
            </a:r>
          </a:p>
          <a:p>
            <a:pPr algn="ctr"/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253,5 тыс. руб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5220072" y="4797152"/>
            <a:ext cx="3714776" cy="185738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Поддержка ДНД</a:t>
            </a:r>
          </a:p>
          <a:p>
            <a:pPr algn="ctr"/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129,6  тыс . руб.</a:t>
            </a:r>
            <a:endParaRPr lang="ru-RU" sz="24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трелка вниз 7"/>
          <p:cNvSpPr/>
          <p:nvPr/>
        </p:nvSpPr>
        <p:spPr>
          <a:xfrm>
            <a:off x="1547664" y="1484784"/>
            <a:ext cx="288032" cy="5040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низ 12"/>
          <p:cNvSpPr/>
          <p:nvPr/>
        </p:nvSpPr>
        <p:spPr>
          <a:xfrm>
            <a:off x="8172400" y="1412776"/>
            <a:ext cx="288032" cy="5040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низ 13"/>
          <p:cNvSpPr/>
          <p:nvPr/>
        </p:nvSpPr>
        <p:spPr>
          <a:xfrm>
            <a:off x="6948264" y="4149080"/>
            <a:ext cx="432048" cy="57606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Picture 3" descr="C:\Users\User\Desktop\КОНКУРС лучшая мун практика\GYuJ-5Xi63Mрр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221088"/>
            <a:ext cx="4876799" cy="26369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3140968"/>
            <a:ext cx="4572000" cy="3717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140968"/>
            <a:ext cx="5039544" cy="3717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Овал 3"/>
          <p:cNvSpPr/>
          <p:nvPr/>
        </p:nvSpPr>
        <p:spPr>
          <a:xfrm>
            <a:off x="1547664" y="116632"/>
            <a:ext cx="5572164" cy="158417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Национальная экономика</a:t>
            </a:r>
            <a:endParaRPr lang="ru-RU" sz="32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0" y="1916832"/>
            <a:ext cx="4572000" cy="122413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ДОРОЖНЫЙ ФОНД</a:t>
            </a:r>
          </a:p>
          <a:p>
            <a:pPr algn="ctr"/>
            <a:endParaRPr lang="ru-RU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algn="ctr"/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13 488,1 тыс.руб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4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5076056" y="1844824"/>
            <a:ext cx="3923928" cy="129614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Другие вопросы в области национальной экономики</a:t>
            </a:r>
          </a:p>
          <a:p>
            <a:pPr algn="ctr"/>
            <a:endParaRPr lang="ru-RU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algn="ctr"/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40,8 тыс.руб.</a:t>
            </a:r>
            <a:endParaRPr lang="ru-RU" sz="20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трелка вниз 7"/>
          <p:cNvSpPr/>
          <p:nvPr/>
        </p:nvSpPr>
        <p:spPr>
          <a:xfrm>
            <a:off x="1259632" y="1196752"/>
            <a:ext cx="360040" cy="57606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низ 9"/>
          <p:cNvSpPr/>
          <p:nvPr/>
        </p:nvSpPr>
        <p:spPr>
          <a:xfrm>
            <a:off x="7020272" y="1196752"/>
            <a:ext cx="360040" cy="57606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3"/>
          <p:cNvSpPr/>
          <p:nvPr/>
        </p:nvSpPr>
        <p:spPr>
          <a:xfrm>
            <a:off x="1619672" y="404664"/>
            <a:ext cx="6167038" cy="14287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Жилищно-коммунальное хозяйство</a:t>
            </a:r>
            <a:endParaRPr lang="ru-RU" sz="28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79512" y="2357430"/>
            <a:ext cx="2664296" cy="171964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Развитие водопроводно-канализационного комплекса</a:t>
            </a:r>
          </a:p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20,0 тыс.руб.</a:t>
            </a:r>
            <a:endParaRPr lang="ru-RU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571868" y="2357430"/>
            <a:ext cx="2286016" cy="171964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Комплексное  развитие сельских территорий </a:t>
            </a:r>
          </a:p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20,0 тыс.руб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.</a:t>
            </a: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6516216" y="2348880"/>
            <a:ext cx="2500330" cy="172819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Инженерная инфраструктура для зем. участков для  многодетных семей</a:t>
            </a:r>
          </a:p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20,0 тыс. руб.</a:t>
            </a:r>
            <a:endParaRPr lang="ru-RU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Стрелка вниз 14"/>
          <p:cNvSpPr/>
          <p:nvPr/>
        </p:nvSpPr>
        <p:spPr>
          <a:xfrm>
            <a:off x="1331640" y="1412776"/>
            <a:ext cx="432048" cy="86409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 вниз 16"/>
          <p:cNvSpPr/>
          <p:nvPr/>
        </p:nvSpPr>
        <p:spPr>
          <a:xfrm>
            <a:off x="4644008" y="1916832"/>
            <a:ext cx="288032" cy="36004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трелка вниз 18"/>
          <p:cNvSpPr/>
          <p:nvPr/>
        </p:nvSpPr>
        <p:spPr>
          <a:xfrm>
            <a:off x="7740352" y="1412776"/>
            <a:ext cx="360040" cy="79208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3" name="Picture 2" descr="C:\Documents and Settings\1\Рабочий стол\ДОКУМЕНТЫ 2020\Отчет главы\Отчет главы за 2019 год\многодетные электроснабжение\4b035eb6-f20b-429f-ad95-b01af61fa78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4221088"/>
            <a:ext cx="4500562" cy="2636912"/>
          </a:xfrm>
          <a:prstGeom prst="rect">
            <a:avLst/>
          </a:prstGeom>
          <a:noFill/>
        </p:spPr>
      </p:pic>
      <p:pic>
        <p:nvPicPr>
          <p:cNvPr id="819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221088"/>
            <a:ext cx="4716016" cy="2636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860032" cy="32849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6328" name="Picture 8" descr="C:\Users\User\Desktop\Screenshot_2020-10-08 СТАРОТИТАРОВСКАЯ ( starotitarovskaya_sp) • Фото и видео в Instagram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71800" y="3140968"/>
            <a:ext cx="2736304" cy="3717032"/>
          </a:xfrm>
          <a:prstGeom prst="rect">
            <a:avLst/>
          </a:prstGeom>
          <a:noFill/>
        </p:spPr>
      </p:pic>
      <p:pic>
        <p:nvPicPr>
          <p:cNvPr id="56329" name="Picture 9" descr="C:\Users\User\Downloads\Screenshot_2020-10-08 СТАРОТИТАРОВСКАЯ ( starotitarovskaya_sp) • Фото и видео в Instagram(1)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140968"/>
            <a:ext cx="3059832" cy="3717032"/>
          </a:xfrm>
          <a:prstGeom prst="rect">
            <a:avLst/>
          </a:prstGeom>
          <a:noFill/>
        </p:spPr>
      </p:pic>
      <p:pic>
        <p:nvPicPr>
          <p:cNvPr id="56327" name="Picture 7" descr="C:\Users\User\Desktop\СТАРОТИТАРОВСКАЯ в Instagram «Прискакали с полей»_files\106265127_604115960534826_3945468137518469297_n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40660" y="3154660"/>
            <a:ext cx="3703340" cy="3703340"/>
          </a:xfrm>
          <a:prstGeom prst="rect">
            <a:avLst/>
          </a:prstGeom>
          <a:noFill/>
        </p:spPr>
      </p:pic>
      <p:pic>
        <p:nvPicPr>
          <p:cNvPr id="12" name="Picture 4" descr="C:\Documents and Settings\1\Рабочий стол\ДОКУМЕНТЫ 2020\Отчет главы\Отчет главы за 2019 год\фото для отчета\фото парк\f326947c-95a7-46a4-9ceb-fd57fd2527ab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14337" y="0"/>
            <a:ext cx="4429663" cy="3140968"/>
          </a:xfrm>
          <a:prstGeom prst="rect">
            <a:avLst/>
          </a:prstGeom>
          <a:noFill/>
        </p:spPr>
      </p:pic>
      <p:sp>
        <p:nvSpPr>
          <p:cNvPr id="5" name="Скругленный прямоугольник 4"/>
          <p:cNvSpPr/>
          <p:nvPr/>
        </p:nvSpPr>
        <p:spPr>
          <a:xfrm>
            <a:off x="0" y="2060848"/>
            <a:ext cx="3779912" cy="129614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Прочее благоустройство</a:t>
            </a:r>
          </a:p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1 327,5 тыс.руб.</a:t>
            </a: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5543600" y="1988840"/>
            <a:ext cx="3600400" cy="128588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Организация уличного освещения</a:t>
            </a:r>
          </a:p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306,0 тыс.руб.</a:t>
            </a: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56322" name="AutoShape 2" descr="Photo by СТАРОТИТАРОВСКАЯ on June 29, 2020. На изображении может находиться: дерево, небо, на улице и природа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6324" name="AutoShape 4" descr="Photo by СТАРОТИТАРОВСКАЯ on June 29, 2020. На изображении может находиться: дерево, небо, на улице и природа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5436096" y="5517232"/>
            <a:ext cx="3707904" cy="134076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Формирование городской среды</a:t>
            </a:r>
          </a:p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20, 0 тыс.руб.</a:t>
            </a: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8" name="Овал 17"/>
          <p:cNvSpPr/>
          <p:nvPr/>
        </p:nvSpPr>
        <p:spPr>
          <a:xfrm>
            <a:off x="2771800" y="188640"/>
            <a:ext cx="3672408" cy="151216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БЛАГОУСТРОЙСТВО</a:t>
            </a:r>
            <a:endParaRPr lang="ru-RU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Стрелка вниз 18"/>
          <p:cNvSpPr/>
          <p:nvPr/>
        </p:nvSpPr>
        <p:spPr>
          <a:xfrm>
            <a:off x="1403648" y="1340768"/>
            <a:ext cx="288032" cy="64807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трелка вниз 19"/>
          <p:cNvSpPr/>
          <p:nvPr/>
        </p:nvSpPr>
        <p:spPr>
          <a:xfrm>
            <a:off x="7308304" y="1340768"/>
            <a:ext cx="288032" cy="64807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трелка вниз 21"/>
          <p:cNvSpPr/>
          <p:nvPr/>
        </p:nvSpPr>
        <p:spPr>
          <a:xfrm>
            <a:off x="1475656" y="3645024"/>
            <a:ext cx="288032" cy="64807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0" y="5489848"/>
            <a:ext cx="3456384" cy="13681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Обеспечение деятельности МБУ «ОСБ»</a:t>
            </a:r>
          </a:p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13 848,9 тыс.руб.</a:t>
            </a: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1" name="Стрелка вниз 20"/>
          <p:cNvSpPr/>
          <p:nvPr/>
        </p:nvSpPr>
        <p:spPr>
          <a:xfrm>
            <a:off x="7236296" y="3429000"/>
            <a:ext cx="288032" cy="64807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28596" y="214290"/>
            <a:ext cx="8429684" cy="59523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Основные задачи при формировании </a:t>
            </a:r>
          </a:p>
          <a:p>
            <a:pPr algn="ctr">
              <a:lnSpc>
                <a:spcPct val="80000"/>
              </a:lnSpc>
              <a:defRPr/>
            </a:pP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бюджета Старотитаровского сельского поселения Темрюкского района</a:t>
            </a:r>
          </a:p>
          <a:p>
            <a:pPr algn="ctr">
              <a:lnSpc>
                <a:spcPct val="80000"/>
              </a:lnSpc>
              <a:defRPr/>
            </a:pP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 2025 год:</a:t>
            </a:r>
          </a:p>
          <a:p>
            <a:pPr algn="ctr">
              <a:lnSpc>
                <a:spcPct val="80000"/>
              </a:lnSpc>
              <a:defRPr/>
            </a:pPr>
            <a:endParaRPr lang="ru-RU" sz="2800" b="1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80000"/>
              </a:lnSpc>
              <a:defRPr/>
            </a:pPr>
            <a:r>
              <a:rPr lang="ru-RU" sz="1600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400" b="1" cap="small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обеспечение устойчивости, сбалансированности  бюджета;</a:t>
            </a:r>
          </a:p>
          <a:p>
            <a:pPr algn="just">
              <a:lnSpc>
                <a:spcPct val="80000"/>
              </a:lnSpc>
              <a:defRPr/>
            </a:pPr>
            <a:endParaRPr lang="ru-RU" sz="2400" b="1" cap="small" dirty="0" smtClean="0">
              <a:solidFill>
                <a:schemeClr val="tx2">
                  <a:lumMod val="90000"/>
                  <a:lumOff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80000"/>
              </a:lnSpc>
              <a:defRPr/>
            </a:pPr>
            <a:r>
              <a:rPr lang="ru-RU" sz="2400" b="1" cap="small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-повышение прозрачности бюджета</a:t>
            </a:r>
            <a:r>
              <a:rPr lang="ru-RU" sz="2400" b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algn="just">
              <a:lnSpc>
                <a:spcPct val="80000"/>
              </a:lnSpc>
              <a:defRPr/>
            </a:pPr>
            <a:endParaRPr lang="ru-RU" sz="2400" b="1" dirty="0" smtClean="0">
              <a:solidFill>
                <a:schemeClr val="tx2">
                  <a:lumMod val="90000"/>
                  <a:lumOff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80000"/>
              </a:lnSpc>
              <a:buFontTx/>
              <a:buChar char="-"/>
              <a:defRPr/>
            </a:pPr>
            <a:r>
              <a:rPr lang="ru-RU" sz="2400" b="1" cap="small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обеспечения стабильности и преемственности бюджетного процесса, прозрачности и эффективности формирования и распределения бюджетных ресурсов;</a:t>
            </a:r>
          </a:p>
          <a:p>
            <a:pPr algn="just">
              <a:lnSpc>
                <a:spcPct val="80000"/>
              </a:lnSpc>
              <a:defRPr/>
            </a:pPr>
            <a:endParaRPr lang="ru-RU" sz="2400" b="1" dirty="0" smtClean="0">
              <a:solidFill>
                <a:schemeClr val="tx2">
                  <a:lumMod val="90000"/>
                  <a:lumOff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80000"/>
              </a:lnSpc>
              <a:defRPr/>
            </a:pPr>
            <a:r>
              <a:rPr lang="ru-RU" sz="2400" b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ru-RU" sz="2400" b="1" cap="small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-обеспечение своевременного исполнения долговых обязательств</a:t>
            </a:r>
            <a:r>
              <a:rPr lang="ru-RU" sz="2400" cap="small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algn="just">
              <a:lnSpc>
                <a:spcPct val="80000"/>
              </a:lnSpc>
              <a:defRPr/>
            </a:pPr>
            <a:endParaRPr lang="ru-RU" sz="2400" b="1" cap="small" dirty="0" smtClean="0">
              <a:solidFill>
                <a:schemeClr val="tx2">
                  <a:lumMod val="90000"/>
                  <a:lumOff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80000"/>
              </a:lnSpc>
              <a:defRPr/>
            </a:pPr>
            <a:r>
              <a:rPr lang="ru-RU" sz="2400" b="1" cap="small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-снижение недоимки по налоговым и неналоговым доходам.</a:t>
            </a:r>
            <a:endParaRPr lang="ru-RU" sz="2400" b="1" cap="small" dirty="0">
              <a:solidFill>
                <a:schemeClr val="tx2">
                  <a:lumMod val="90000"/>
                  <a:lumOff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portal.edu.asu.ru/pluginfile.php/471880/course/overviewfiles/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669360"/>
          </a:xfrm>
          <a:prstGeom prst="rect">
            <a:avLst/>
          </a:prstGeom>
          <a:noFill/>
        </p:spPr>
      </p:pic>
      <p:sp>
        <p:nvSpPr>
          <p:cNvPr id="5" name="Овал 4"/>
          <p:cNvSpPr/>
          <p:nvPr/>
        </p:nvSpPr>
        <p:spPr>
          <a:xfrm>
            <a:off x="1928794" y="116632"/>
            <a:ext cx="5500726" cy="165618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ОБРАЗОВАНИЕ</a:t>
            </a:r>
            <a:endParaRPr lang="ru-RU" sz="2400" b="1" dirty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2627784" y="2420888"/>
            <a:ext cx="4104456" cy="25202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2843808" y="2492896"/>
            <a:ext cx="374441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Профессиональная подготовка, переподготовка и повышение квалификации</a:t>
            </a:r>
          </a:p>
          <a:p>
            <a:pPr algn="ctr"/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30,0 тыс.рублей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Стрелка вниз 8"/>
          <p:cNvSpPr/>
          <p:nvPr/>
        </p:nvSpPr>
        <p:spPr>
          <a:xfrm>
            <a:off x="2699792" y="1844824"/>
            <a:ext cx="432048" cy="64807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низ 9"/>
          <p:cNvSpPr/>
          <p:nvPr/>
        </p:nvSpPr>
        <p:spPr>
          <a:xfrm>
            <a:off x="4427984" y="1772816"/>
            <a:ext cx="432048" cy="64807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2" descr="https://im0-tub-ru.yandex.net/i?id=6b159271aa314d41d20276a07ceba36e&amp;n=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148064" cy="2348880"/>
          </a:xfrm>
          <a:prstGeom prst="rect">
            <a:avLst/>
          </a:prstGeom>
          <a:noFill/>
        </p:spPr>
      </p:pic>
      <p:pic>
        <p:nvPicPr>
          <p:cNvPr id="31" name="Picture 17" descr="http://i.mycdn.me/i?r=AzEPZsRbOZEKgBhR0XGMT1RkYOKjWOhxcxLEpD-vSXN63KaKTM5SRkZCeTgDn6uOyi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0"/>
            <a:ext cx="4360536" cy="2420888"/>
          </a:xfrm>
          <a:prstGeom prst="rect">
            <a:avLst/>
          </a:prstGeom>
          <a:noFill/>
        </p:spPr>
      </p:pic>
      <p:pic>
        <p:nvPicPr>
          <p:cNvPr id="5124" name="Picture 4" descr="https://sun9-68.userapi.com/nzmiLJ9YQYtSzCaVoKbX4gZ2cFtA6-8qSQ6HVA/DPSsaYcnKN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348880"/>
            <a:ext cx="9252520" cy="4509120"/>
          </a:xfrm>
          <a:prstGeom prst="rect">
            <a:avLst/>
          </a:prstGeom>
          <a:noFill/>
        </p:spPr>
      </p:pic>
      <p:sp>
        <p:nvSpPr>
          <p:cNvPr id="4" name="Овал 3"/>
          <p:cNvSpPr/>
          <p:nvPr/>
        </p:nvSpPr>
        <p:spPr>
          <a:xfrm>
            <a:off x="2339752" y="404664"/>
            <a:ext cx="4464496" cy="1991144"/>
          </a:xfrm>
          <a:prstGeom prst="ellipse">
            <a:avLst/>
          </a:prstGeom>
          <a:solidFill>
            <a:schemeClr val="accent1">
              <a:alpha val="6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Культура, </a:t>
            </a:r>
          </a:p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кинематография</a:t>
            </a:r>
            <a:endParaRPr lang="ru-RU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51520" y="2420888"/>
            <a:ext cx="2860940" cy="1500198"/>
          </a:xfrm>
          <a:prstGeom prst="roundRect">
            <a:avLst/>
          </a:prstGeom>
          <a:solidFill>
            <a:schemeClr val="accent1">
              <a:alpha val="8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Основные направления развития культуры</a:t>
            </a:r>
          </a:p>
          <a:p>
            <a:pPr algn="ctr"/>
            <a:r>
              <a:rPr lang="ru-RU" sz="20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200,0 тыс.руб.</a:t>
            </a:r>
            <a:endParaRPr lang="ru-RU" sz="2000" b="1" dirty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156176" y="4653136"/>
            <a:ext cx="2788932" cy="1296144"/>
          </a:xfrm>
          <a:prstGeom prst="roundRect">
            <a:avLst/>
          </a:prstGeom>
          <a:solidFill>
            <a:schemeClr val="accent1">
              <a:alpha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Кадровое обеспечение</a:t>
            </a:r>
          </a:p>
          <a:p>
            <a:pPr algn="ctr"/>
            <a:r>
              <a:rPr lang="ru-RU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4 439,4 тыс.руб.</a:t>
            </a:r>
            <a:endParaRPr lang="ru-RU" b="1" dirty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85720" y="4643446"/>
            <a:ext cx="2571768" cy="1377842"/>
          </a:xfrm>
          <a:prstGeom prst="roundRect">
            <a:avLst/>
          </a:prstGeom>
          <a:solidFill>
            <a:schemeClr val="accent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Памятники</a:t>
            </a:r>
          </a:p>
          <a:p>
            <a:pPr algn="ctr"/>
            <a:r>
              <a:rPr lang="ru-RU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30,0 тыс.руб.</a:t>
            </a:r>
          </a:p>
          <a:p>
            <a:pPr algn="ctr"/>
            <a:endParaRPr lang="ru-RU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6012160" y="2420888"/>
            <a:ext cx="2846120" cy="1368152"/>
          </a:xfrm>
          <a:prstGeom prst="roundRect">
            <a:avLst/>
          </a:prstGeom>
          <a:solidFill>
            <a:schemeClr val="accent1">
              <a:alpha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Выполнение муниципального</a:t>
            </a:r>
          </a:p>
          <a:p>
            <a:pPr algn="ctr"/>
            <a:r>
              <a:rPr lang="ru-RU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задания</a:t>
            </a:r>
          </a:p>
          <a:p>
            <a:pPr algn="ctr"/>
            <a:r>
              <a:rPr lang="ru-RU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13 138,7 тыс.руб.</a:t>
            </a:r>
            <a:endParaRPr lang="ru-RU" b="1" dirty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Стрелка вниз 25"/>
          <p:cNvSpPr/>
          <p:nvPr/>
        </p:nvSpPr>
        <p:spPr>
          <a:xfrm>
            <a:off x="6588224" y="1772816"/>
            <a:ext cx="288032" cy="57606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Стрелка вниз 26"/>
          <p:cNvSpPr/>
          <p:nvPr/>
        </p:nvSpPr>
        <p:spPr>
          <a:xfrm>
            <a:off x="2555776" y="1844824"/>
            <a:ext cx="288032" cy="57606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Стрелка вниз 27"/>
          <p:cNvSpPr/>
          <p:nvPr/>
        </p:nvSpPr>
        <p:spPr>
          <a:xfrm>
            <a:off x="7308304" y="3789040"/>
            <a:ext cx="360040" cy="5040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Стрелка вниз 29"/>
          <p:cNvSpPr/>
          <p:nvPr/>
        </p:nvSpPr>
        <p:spPr>
          <a:xfrm>
            <a:off x="1619672" y="3933056"/>
            <a:ext cx="360040" cy="5040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3"/>
          <p:cNvSpPr/>
          <p:nvPr/>
        </p:nvSpPr>
        <p:spPr>
          <a:xfrm>
            <a:off x="2051720" y="0"/>
            <a:ext cx="4896544" cy="185738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Социальная политика</a:t>
            </a:r>
            <a:endParaRPr lang="ru-RU" sz="2800" b="1" dirty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95536" y="3429000"/>
            <a:ext cx="3500462" cy="149677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Пенсионное обеспечение муниципальных служащих за выслугу лет</a:t>
            </a:r>
          </a:p>
          <a:p>
            <a:pPr algn="ctr"/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437,5 тыс. руб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</a:rPr>
              <a:t>.</a:t>
            </a:r>
            <a:endParaRPr lang="ru-RU" sz="2400" b="1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5292080" y="3501008"/>
            <a:ext cx="3563888" cy="144016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Поддержка некоммерческих организаций</a:t>
            </a:r>
          </a:p>
          <a:p>
            <a:pPr algn="ctr"/>
            <a:r>
              <a:rPr lang="ru-RU" sz="20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100,0 тыс.руб.</a:t>
            </a:r>
            <a:endParaRPr lang="ru-RU" sz="2000" b="1" dirty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Стрелка вниз 8"/>
          <p:cNvSpPr/>
          <p:nvPr/>
        </p:nvSpPr>
        <p:spPr>
          <a:xfrm>
            <a:off x="2051720" y="1772816"/>
            <a:ext cx="360040" cy="122413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низ 9"/>
          <p:cNvSpPr/>
          <p:nvPr/>
        </p:nvSpPr>
        <p:spPr>
          <a:xfrm>
            <a:off x="6516216" y="1772816"/>
            <a:ext cx="288032" cy="115212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" descr="C:\Documents and Settings\1\Рабочий стол\ДОКУМЕНТЫ 2020\Отчет главы\Отчет главы за 2019 год\IMG-20200212-WA0003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3861048"/>
          </a:xfrm>
          <a:prstGeom prst="rect">
            <a:avLst/>
          </a:prstGeom>
          <a:noFill/>
        </p:spPr>
      </p:pic>
      <p:pic>
        <p:nvPicPr>
          <p:cNvPr id="3076" name="Picture 4" descr="https://sun9-37.userapi.com/c857132/v857132492/eeaa9/luaKvQin4p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861048"/>
            <a:ext cx="5753100" cy="2996952"/>
          </a:xfrm>
          <a:prstGeom prst="rect">
            <a:avLst/>
          </a:prstGeom>
          <a:noFill/>
        </p:spPr>
      </p:pic>
      <p:pic>
        <p:nvPicPr>
          <p:cNvPr id="3074" name="Picture 2" descr="https://pbs.twimg.com/media/D6HjJ9iXkAAuqWr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36096" y="3861048"/>
            <a:ext cx="3707904" cy="2996952"/>
          </a:xfrm>
          <a:prstGeom prst="rect">
            <a:avLst/>
          </a:prstGeom>
          <a:noFill/>
        </p:spPr>
      </p:pic>
      <p:sp>
        <p:nvSpPr>
          <p:cNvPr id="5" name="Овал 4"/>
          <p:cNvSpPr/>
          <p:nvPr/>
        </p:nvSpPr>
        <p:spPr>
          <a:xfrm>
            <a:off x="1714480" y="0"/>
            <a:ext cx="5786478" cy="1844824"/>
          </a:xfrm>
          <a:prstGeom prst="ellipse">
            <a:avLst/>
          </a:prstGeom>
          <a:solidFill>
            <a:schemeClr val="accent1">
              <a:alpha val="8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</a:rPr>
              <a:t>Физическая культура и спорт</a:t>
            </a:r>
            <a:endParaRPr lang="ru-RU" sz="2400" b="1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0" y="1700808"/>
            <a:ext cx="2786082" cy="1368152"/>
          </a:xfrm>
          <a:prstGeom prst="roundRect">
            <a:avLst/>
          </a:prstGeom>
          <a:solidFill>
            <a:schemeClr val="accent1">
              <a:alpha val="8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2">
                    <a:lumMod val="10000"/>
                  </a:schemeClr>
                </a:solidFill>
              </a:rPr>
              <a:t>Массовый спорт</a:t>
            </a:r>
          </a:p>
          <a:p>
            <a:pPr algn="ctr"/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</a:rPr>
              <a:t>260,0 тыс.руб.</a:t>
            </a:r>
            <a:endParaRPr lang="ru-RU" sz="2400" b="1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347864" y="2492896"/>
            <a:ext cx="2786082" cy="144016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2">
                    <a:lumMod val="10000"/>
                  </a:schemeClr>
                </a:solidFill>
              </a:rPr>
              <a:t>Выполнение муниципального задания МБУ«ФОСК «Виктория»»</a:t>
            </a:r>
          </a:p>
          <a:p>
            <a:pPr algn="ctr"/>
            <a:r>
              <a:rPr lang="ru-RU" sz="2000" b="1" dirty="0" smtClean="0">
                <a:solidFill>
                  <a:schemeClr val="bg2">
                    <a:lumMod val="10000"/>
                  </a:schemeClr>
                </a:solidFill>
              </a:rPr>
              <a:t>7 470,0 тыс.руб.</a:t>
            </a:r>
            <a:endParaRPr lang="ru-RU" sz="2000" b="1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6444208" y="1700808"/>
            <a:ext cx="2699792" cy="1296144"/>
          </a:xfrm>
          <a:prstGeom prst="roundRect">
            <a:avLst/>
          </a:prstGeom>
          <a:solidFill>
            <a:schemeClr val="accent1">
              <a:alpha val="8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2">
                    <a:lumMod val="10000"/>
                  </a:schemeClr>
                </a:solidFill>
              </a:rPr>
              <a:t>Создание условий для развития физической культуры</a:t>
            </a:r>
          </a:p>
          <a:p>
            <a:pPr algn="ctr"/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</a:rPr>
              <a:t>10,0 тыс.руб.</a:t>
            </a:r>
            <a:endParaRPr lang="ru-RU" sz="2400" b="1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2" name="Стрелка вниз 11"/>
          <p:cNvSpPr/>
          <p:nvPr/>
        </p:nvSpPr>
        <p:spPr>
          <a:xfrm>
            <a:off x="1475656" y="1124744"/>
            <a:ext cx="288032" cy="5040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трелка вниз 15"/>
          <p:cNvSpPr/>
          <p:nvPr/>
        </p:nvSpPr>
        <p:spPr>
          <a:xfrm>
            <a:off x="7668344" y="980728"/>
            <a:ext cx="360040" cy="64807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 вниз 16"/>
          <p:cNvSpPr/>
          <p:nvPr/>
        </p:nvSpPr>
        <p:spPr>
          <a:xfrm>
            <a:off x="4499992" y="1988840"/>
            <a:ext cx="360040" cy="4320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Переданные полномочия</a:t>
            </a:r>
            <a:br>
              <a:rPr lang="ru-RU" sz="4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107504" y="1052736"/>
          <a:ext cx="8928992" cy="55446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40312"/>
          </a:xfrm>
        </p:spPr>
        <p:txBody>
          <a:bodyPr>
            <a:normAutofit/>
          </a:bodyPr>
          <a:lstStyle/>
          <a:p>
            <a:r>
              <a:rPr lang="ru-RU" sz="6000" dirty="0" smtClean="0">
                <a:solidFill>
                  <a:schemeClr val="accent6">
                    <a:lumMod val="50000"/>
                  </a:schemeClr>
                </a:solidFill>
              </a:rPr>
              <a:t>СПАСИБО </a:t>
            </a:r>
            <a:br>
              <a:rPr lang="ru-RU" sz="6000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6000" dirty="0" smtClean="0">
                <a:solidFill>
                  <a:schemeClr val="accent6">
                    <a:lumMod val="50000"/>
                  </a:schemeClr>
                </a:solidFill>
              </a:rPr>
              <a:t>ЗА ВНИМАНИЕ!</a:t>
            </a:r>
            <a:endParaRPr lang="ru-RU" sz="60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0"/>
            <a:ext cx="8339166" cy="1214422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ОСНОВНЫЕ ПАРАМЕТРЫ БЮДЖЕТА Старотитаровского сельского поселения Темрюкского района</a:t>
            </a:r>
            <a:br>
              <a:rPr lang="ru-RU" sz="2800" dirty="0" smtClean="0">
                <a:solidFill>
                  <a:schemeClr val="accent2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на 2025 ГОД 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214282" y="2214555"/>
          <a:ext cx="8715436" cy="4286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57718"/>
                <a:gridCol w="4357718"/>
              </a:tblGrid>
              <a:tr h="104365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основных параметров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endParaRPr lang="ru-RU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              (тыс.рублей) </a:t>
                      </a:r>
                    </a:p>
                    <a:p>
                      <a:endParaRPr lang="ru-RU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</a:tr>
              <a:tr h="104365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ДОХОДЫ                       </a:t>
                      </a:r>
                    </a:p>
                    <a:p>
                      <a:endParaRPr lang="ru-RU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87 053,4</a:t>
                      </a:r>
                      <a:endParaRPr lang="ru-RU" sz="28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35674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РАСХОДЫ                     </a:t>
                      </a:r>
                      <a:endParaRPr lang="ru-RU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87 053,4</a:t>
                      </a:r>
                      <a:endParaRPr lang="ru-RU" sz="28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84223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ПРОФИЦИТ/ДЕФИЦИТ</a:t>
                      </a:r>
                    </a:p>
                    <a:p>
                      <a:endParaRPr lang="ru-RU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28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Autofit/>
          </a:bodyPr>
          <a:lstStyle/>
          <a:p>
            <a:r>
              <a:rPr lang="ru-RU" sz="3600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Структура</a:t>
            </a:r>
            <a:r>
              <a:rPr lang="ru-RU" sz="3600" dirty="0" smtClean="0"/>
              <a:t> </a:t>
            </a:r>
            <a:r>
              <a:rPr lang="ru-RU" sz="3600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доходов на 2025 год, %</a:t>
            </a:r>
            <a:endParaRPr lang="ru-RU" sz="36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107504" y="836712"/>
          <a:ext cx="8928992" cy="60212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Диаграмма 5"/>
          <p:cNvGraphicFramePr/>
          <p:nvPr/>
        </p:nvGraphicFramePr>
        <p:xfrm>
          <a:off x="876300" y="1028700"/>
          <a:ext cx="7391400" cy="48005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accent2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Налоговые доходы бюджета</a:t>
            </a:r>
            <a:br>
              <a:rPr lang="ru-RU" dirty="0" smtClean="0">
                <a:solidFill>
                  <a:schemeClr val="accent2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chemeClr val="accent2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на 2025 год</a:t>
            </a:r>
            <a:endParaRPr lang="ru-RU" dirty="0">
              <a:solidFill>
                <a:schemeClr val="accent2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67544" y="1412776"/>
          <a:ext cx="8229600" cy="48965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/>
                <a:gridCol w="4114800"/>
              </a:tblGrid>
              <a:tr h="831489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Наименование показателей</a:t>
                      </a:r>
                      <a:endParaRPr lang="ru-RU" sz="240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Сумма,</a:t>
                      </a:r>
                      <a:r>
                        <a:rPr lang="ru-RU" sz="2400" baseline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тыс.руб.</a:t>
                      </a:r>
                      <a:endParaRPr lang="ru-RU" sz="240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646713">
                <a:tc>
                  <a:txBody>
                    <a:bodyPr/>
                    <a:lstStyle/>
                    <a:p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Налог на доходы физических лиц</a:t>
                      </a:r>
                    </a:p>
                    <a:p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37 060,0</a:t>
                      </a:r>
                      <a:endParaRPr lang="ru-RU" sz="2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646713">
                <a:tc>
                  <a:txBody>
                    <a:bodyPr/>
                    <a:lstStyle/>
                    <a:p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Акцизы на нефтепродукты</a:t>
                      </a:r>
                    </a:p>
                    <a:p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11 821,9</a:t>
                      </a:r>
                      <a:endParaRPr lang="ru-RU" sz="2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923876">
                <a:tc>
                  <a:txBody>
                    <a:bodyPr/>
                    <a:lstStyle/>
                    <a:p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Единый сельскохозяйственный налог</a:t>
                      </a:r>
                    </a:p>
                    <a:p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9 020,0</a:t>
                      </a:r>
                      <a:endParaRPr lang="ru-RU" sz="2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646713">
                <a:tc>
                  <a:txBody>
                    <a:bodyPr/>
                    <a:lstStyle/>
                    <a:p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Налог на имущество физ.лиц</a:t>
                      </a:r>
                    </a:p>
                    <a:p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7 463,5</a:t>
                      </a:r>
                      <a:endParaRPr lang="ru-RU" sz="2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201039">
                <a:tc>
                  <a:txBody>
                    <a:bodyPr/>
                    <a:lstStyle/>
                    <a:p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Земельный налог (юр. и физ.лица)</a:t>
                      </a:r>
                    </a:p>
                    <a:p>
                      <a:endParaRPr lang="ru-RU" sz="18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11 790,7</a:t>
                      </a:r>
                      <a:endParaRPr lang="ru-RU" sz="2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428596" y="6223208"/>
          <a:ext cx="8286808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55389"/>
                <a:gridCol w="4031419"/>
              </a:tblGrid>
              <a:tr h="432048">
                <a:tc>
                  <a:txBody>
                    <a:bodyPr/>
                    <a:lstStyle/>
                    <a:p>
                      <a:r>
                        <a:rPr lang="ru-RU" sz="28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ИТОГО:</a:t>
                      </a:r>
                      <a:endParaRPr lang="ru-RU" sz="280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77 156,1</a:t>
                      </a:r>
                      <a:endParaRPr lang="ru-RU" sz="2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accent2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Налог на доходы физических лиц  (182 1 01 02000 01 0000 110) </a:t>
            </a:r>
            <a:r>
              <a:rPr lang="ru-RU" dirty="0" err="1" smtClean="0">
                <a:solidFill>
                  <a:schemeClr val="accent2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тыс.руб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Н-норматив отчислений от налога в бюджет поселения в 2025 году- 15%</a:t>
            </a:r>
          </a:p>
          <a:p>
            <a:endParaRPr lang="ru-RU" dirty="0"/>
          </a:p>
        </p:txBody>
      </p:sp>
      <p:graphicFrame>
        <p:nvGraphicFramePr>
          <p:cNvPr id="6" name="Содержимое 3"/>
          <p:cNvGraphicFramePr>
            <a:graphicFrameLocks/>
          </p:cNvGraphicFramePr>
          <p:nvPr/>
        </p:nvGraphicFramePr>
        <p:xfrm>
          <a:off x="457200" y="2060848"/>
          <a:ext cx="8229600" cy="42478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000" dirty="0" smtClean="0">
                <a:solidFill>
                  <a:schemeClr val="accent2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Акцизы на нефтепродукты            </a:t>
            </a:r>
            <a:br>
              <a:rPr lang="ru-RU" sz="4000" dirty="0" smtClean="0">
                <a:solidFill>
                  <a:schemeClr val="accent2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4000" dirty="0" smtClean="0">
                <a:solidFill>
                  <a:schemeClr val="accent2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(100 10302200 01 0000 110) </a:t>
            </a:r>
            <a:r>
              <a:rPr lang="ru-RU" sz="4000" dirty="0" err="1" smtClean="0">
                <a:solidFill>
                  <a:schemeClr val="accent2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тыс.руб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На основании письма министерства финансов Краснодарского края от 30.10.2024 г. № 205-02.03-15-7000/24  утвержденный дифференцированный норматив отчислений от акцизов на нефтепродукты в 2025 году составит 0,0409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Содержимое 3"/>
          <p:cNvGraphicFramePr>
            <a:graphicFrameLocks/>
          </p:cNvGraphicFramePr>
          <p:nvPr/>
        </p:nvGraphicFramePr>
        <p:xfrm>
          <a:off x="457200" y="2420888"/>
          <a:ext cx="8229600" cy="42484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>
                <a:solidFill>
                  <a:schemeClr val="accent2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Единый сельскохозяйственный налог </a:t>
            </a:r>
            <a:br>
              <a:rPr lang="ru-RU" sz="3200" dirty="0" smtClean="0">
                <a:solidFill>
                  <a:schemeClr val="accent2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solidFill>
                  <a:schemeClr val="accent2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(182 10503010  01 0000 110</a:t>
            </a:r>
            <a:r>
              <a:rPr lang="ru-RU" sz="3200" dirty="0" smtClean="0">
                <a:solidFill>
                  <a:schemeClr val="accent2">
                    <a:lumMod val="75000"/>
                  </a:schemeClr>
                </a:solidFill>
                <a:effectLst/>
              </a:rPr>
              <a:t>) </a:t>
            </a:r>
            <a:r>
              <a:rPr lang="ru-RU" sz="2800" dirty="0" err="1" smtClean="0">
                <a:solidFill>
                  <a:schemeClr val="accent2">
                    <a:lumMod val="75000"/>
                  </a:schemeClr>
                </a:solidFill>
                <a:effectLst/>
              </a:rPr>
              <a:t>тыс.руб</a:t>
            </a:r>
            <a:endParaRPr lang="ru-RU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ru-RU" sz="1800" b="1" baseline="-25000" dirty="0" smtClean="0">
                <a:latin typeface="Times New Roman" pitchFamily="18" charset="0"/>
                <a:cs typeface="Times New Roman" pitchFamily="18" charset="0"/>
              </a:rPr>
              <a:t>орм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– норматив отчислений в бюджет поселения (50%)</a:t>
            </a:r>
          </a:p>
          <a:p>
            <a:endParaRPr lang="ru-RU" dirty="0"/>
          </a:p>
        </p:txBody>
      </p:sp>
      <p:graphicFrame>
        <p:nvGraphicFramePr>
          <p:cNvPr id="4" name="Содержимое 3"/>
          <p:cNvGraphicFramePr>
            <a:graphicFrameLocks/>
          </p:cNvGraphicFramePr>
          <p:nvPr/>
        </p:nvGraphicFramePr>
        <p:xfrm>
          <a:off x="457200" y="2060848"/>
          <a:ext cx="8229600" cy="46085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accent2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Налог на имущество физических лиц</a:t>
            </a:r>
            <a:br>
              <a:rPr lang="ru-RU" dirty="0" smtClean="0">
                <a:solidFill>
                  <a:schemeClr val="accent2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chemeClr val="accent2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(182 1 06 01 00000 10 0000 110</a:t>
            </a:r>
            <a:r>
              <a:rPr lang="ru-RU" dirty="0" smtClean="0">
                <a:solidFill>
                  <a:schemeClr val="accent2">
                    <a:lumMod val="75000"/>
                  </a:schemeClr>
                </a:solidFill>
                <a:effectLst/>
              </a:rPr>
              <a:t>) </a:t>
            </a:r>
            <a:r>
              <a:rPr lang="ru-RU" sz="3100" dirty="0" err="1" smtClean="0">
                <a:solidFill>
                  <a:schemeClr val="accent2">
                    <a:lumMod val="75000"/>
                  </a:schemeClr>
                </a:solidFill>
                <a:effectLst/>
              </a:rPr>
              <a:t>тыс.руб</a:t>
            </a:r>
            <a:endParaRPr lang="ru-RU" sz="31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ru-RU" sz="1800" b="1" baseline="-25000" dirty="0" smtClean="0">
                <a:latin typeface="Times New Roman" pitchFamily="18" charset="0"/>
                <a:cs typeface="Times New Roman" pitchFamily="18" charset="0"/>
              </a:rPr>
              <a:t>орм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– норматив отчислений в бюджет поселения (100%)</a:t>
            </a:r>
          </a:p>
          <a:p>
            <a:endParaRPr lang="ru-RU" dirty="0"/>
          </a:p>
        </p:txBody>
      </p:sp>
      <p:graphicFrame>
        <p:nvGraphicFramePr>
          <p:cNvPr id="4" name="Содержимое 3"/>
          <p:cNvGraphicFramePr>
            <a:graphicFrameLocks/>
          </p:cNvGraphicFramePr>
          <p:nvPr/>
        </p:nvGraphicFramePr>
        <p:xfrm>
          <a:off x="457200" y="2060848"/>
          <a:ext cx="8229600" cy="46085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Origin</Template>
  <TotalTime>1941</TotalTime>
  <Words>695</Words>
  <Application>Microsoft Office PowerPoint</Application>
  <PresentationFormat>Экран (4:3)</PresentationFormat>
  <Paragraphs>184</Paragraphs>
  <Slides>25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Апекс</vt:lpstr>
      <vt:lpstr>ПРОЕКТ  Бюджета Старотитаровского сельского поселения Темрюкского района  на 2025 год</vt:lpstr>
      <vt:lpstr>Слайд 2</vt:lpstr>
      <vt:lpstr>    ОСНОВНЫЕ ПАРАМЕТРЫ БЮДЖЕТА Старотитаровского сельского поселения Темрюкского района на 2025 ГОД  </vt:lpstr>
      <vt:lpstr>Структура доходов на 2025 год, %</vt:lpstr>
      <vt:lpstr>Налоговые доходы бюджета  на 2025 год</vt:lpstr>
      <vt:lpstr>Налог на доходы физических лиц  (182 1 01 02000 01 0000 110) тыс.руб</vt:lpstr>
      <vt:lpstr>Акцизы на нефтепродукты              (100 10302200 01 0000 110) тыс.руб</vt:lpstr>
      <vt:lpstr>Единый сельскохозяйственный налог  (182 10503010  01 0000 110) тыс.руб</vt:lpstr>
      <vt:lpstr>Налог на имущество физических лиц  (182 1 06 01 00000 10 0000 110) тыс.руб</vt:lpstr>
      <vt:lpstr>Земельный налог                              (182 1 06 06000 10 0000 110) тыс.руб</vt:lpstr>
      <vt:lpstr>Неналоговые доходы бюджета  на 2025 год:</vt:lpstr>
      <vt:lpstr>Безвозмездные поступления  на 2025 год:</vt:lpstr>
      <vt:lpstr>РАСХОДЫ НА 2025 ГОД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Переданные полномочия </vt:lpstr>
      <vt:lpstr>СПАСИБО 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Пользователь</dc:creator>
  <cp:lastModifiedBy>Пользователь</cp:lastModifiedBy>
  <cp:revision>586</cp:revision>
  <dcterms:modified xsi:type="dcterms:W3CDTF">2024-11-19T06:02:57Z</dcterms:modified>
</cp:coreProperties>
</file>