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40"/>
  </p:notesMasterIdLst>
  <p:sldIdLst>
    <p:sldId id="282" r:id="rId2"/>
    <p:sldId id="311" r:id="rId3"/>
    <p:sldId id="302" r:id="rId4"/>
    <p:sldId id="303" r:id="rId5"/>
    <p:sldId id="305" r:id="rId6"/>
    <p:sldId id="306" r:id="rId7"/>
    <p:sldId id="307" r:id="rId8"/>
    <p:sldId id="308" r:id="rId9"/>
    <p:sldId id="309" r:id="rId10"/>
    <p:sldId id="264" r:id="rId11"/>
    <p:sldId id="310" r:id="rId12"/>
    <p:sldId id="280" r:id="rId13"/>
    <p:sldId id="312" r:id="rId14"/>
    <p:sldId id="267" r:id="rId15"/>
    <p:sldId id="323" r:id="rId16"/>
    <p:sldId id="324" r:id="rId17"/>
    <p:sldId id="269" r:id="rId18"/>
    <p:sldId id="270" r:id="rId19"/>
    <p:sldId id="322" r:id="rId20"/>
    <p:sldId id="320" r:id="rId21"/>
    <p:sldId id="271" r:id="rId22"/>
    <p:sldId id="321" r:id="rId23"/>
    <p:sldId id="318" r:id="rId24"/>
    <p:sldId id="272" r:id="rId25"/>
    <p:sldId id="299" r:id="rId26"/>
    <p:sldId id="315" r:id="rId27"/>
    <p:sldId id="316" r:id="rId28"/>
    <p:sldId id="313" r:id="rId29"/>
    <p:sldId id="273" r:id="rId30"/>
    <p:sldId id="274" r:id="rId31"/>
    <p:sldId id="317" r:id="rId32"/>
    <p:sldId id="275" r:id="rId33"/>
    <p:sldId id="276" r:id="rId34"/>
    <p:sldId id="314" r:id="rId35"/>
    <p:sldId id="319" r:id="rId36"/>
    <p:sldId id="277" r:id="rId37"/>
    <p:sldId id="300" r:id="rId38"/>
    <p:sldId id="28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216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867" autoAdjust="0"/>
    <p:restoredTop sz="89595" autoAdjust="0"/>
  </p:normalViewPr>
  <p:slideViewPr>
    <p:cSldViewPr>
      <p:cViewPr>
        <p:scale>
          <a:sx n="100" d="100"/>
          <a:sy n="100" d="100"/>
        </p:scale>
        <p:origin x="-194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72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90;&#1095;&#1077;&#1090;%20&#1075;&#1083;&#1072;&#1074;&#1099;%20&#1079;&#1072;%202021\&#1080;&#1089;&#1093;&#1086;&#1076;&#1085;&#1099;&#1077;%20&#1076;&#1072;&#1085;&#1085;&#1099;&#107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90;&#1095;&#1077;&#1090;%20&#1075;&#1083;&#1072;&#1074;&#1099;%20&#1079;&#1072;%202021\&#1080;&#1089;&#1093;&#1086;&#1076;&#1085;&#1099;&#1077;%20&#1076;&#1072;&#1085;&#1085;&#1099;&#107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90;&#1095;&#1077;&#1090;%20&#1075;&#1083;&#1072;&#1074;&#1099;%20&#1079;&#1072;%202021\&#1080;&#1089;&#1093;&#1086;&#1076;&#1085;&#1099;&#1077;%20&#1076;&#1072;&#1085;&#1085;&#1099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90;&#1095;&#1077;&#1090;%20&#1075;&#1083;&#1072;&#1074;&#1099;%20&#1079;&#1072;%202021\&#1080;&#1089;&#1093;&#1086;&#1076;&#1085;&#1099;&#1077;%20&#1076;&#1072;&#1085;&#1085;&#1099;&#107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90;&#1095;&#1077;&#1090;%20&#1075;&#1083;&#1072;&#1074;&#1099;%20&#1079;&#1072;%202021\&#1080;&#1089;&#1093;&#1086;&#1076;&#1085;&#1099;&#1077;%20&#1076;&#1072;&#1085;&#1085;&#1099;&#1077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4;&#1090;&#1095;&#1077;&#1090;%20&#1075;&#1083;&#1072;&#1074;&#1099;%20&#1079;&#1072;%202021\&#1080;&#1089;&#1093;&#1086;&#1076;&#1085;&#1099;&#1077;%20&#1076;&#1072;&#1085;&#1085;&#1099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</a:defRPr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доходов Старотитаровского сельского поселения Темрюкского района в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>
              <a:defRPr sz="2400">
                <a:solidFill>
                  <a:srgbClr val="C00000"/>
                </a:solidFill>
              </a:defRPr>
            </a:pPr>
            <a:endParaRPr lang="ru-RU" sz="2400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4451690503785689"/>
          <c:y val="5.0505050505050475E-3"/>
        </c:manualLayout>
      </c:layout>
    </c:title>
    <c:plotArea>
      <c:layout>
        <c:manualLayout>
          <c:layoutTarget val="inner"/>
          <c:xMode val="edge"/>
          <c:yMode val="edge"/>
          <c:x val="4.0899795501022504E-2"/>
          <c:y val="0.20744889843315084"/>
          <c:w val="0.63176679602166297"/>
          <c:h val="0.58510220313369932"/>
        </c:manualLayout>
      </c:layout>
      <c:pieChart>
        <c:varyColors val="1"/>
        <c:ser>
          <c:idx val="0"/>
          <c:order val="0"/>
          <c:tx>
            <c:v>Структура доходов Старотитаровского сельского поселения Темрюкского района в 2018 году</c:v>
          </c:tx>
          <c:dPt>
            <c:idx val="1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7030A0"/>
              </a:solidFill>
            </c:spPr>
          </c:dPt>
          <c:dPt>
            <c:idx val="1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9.638958256166387E-2"/>
                  <c:y val="7.7814761791139844E-2"/>
                </c:manualLayout>
              </c:layout>
              <c:showVal val="1"/>
            </c:dLbl>
            <c:dLbl>
              <c:idx val="1"/>
              <c:layout>
                <c:manualLayout>
                  <c:x val="-9.327773330306402E-2"/>
                  <c:y val="-1.2239918873777121E-2"/>
                </c:manualLayout>
              </c:layout>
              <c:showVal val="1"/>
            </c:dLbl>
            <c:dLbl>
              <c:idx val="9"/>
              <c:layout>
                <c:manualLayout>
                  <c:x val="9.2697507903536605E-2"/>
                  <c:y val="-6.0407221824545013E-3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0" cap="all" baseline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Лист1!$A$4:$A$14</c:f>
              <c:strCache>
                <c:ptCount val="11"/>
                <c:pt idx="0">
                  <c:v>НДФЛ</c:v>
                </c:pt>
                <c:pt idx="1">
                  <c:v>Земельный налог</c:v>
                </c:pt>
                <c:pt idx="2">
                  <c:v>Налог на им-во</c:v>
                </c:pt>
                <c:pt idx="3">
                  <c:v>ЕСХН</c:v>
                </c:pt>
                <c:pt idx="4">
                  <c:v>Акцизы</c:v>
                </c:pt>
                <c:pt idx="5">
                  <c:v>Аренда имущества</c:v>
                </c:pt>
                <c:pt idx="6">
                  <c:v>Аренда земли</c:v>
                </c:pt>
                <c:pt idx="7">
                  <c:v>Штрафы</c:v>
                </c:pt>
                <c:pt idx="8">
                  <c:v>Доходы от использования имущества</c:v>
                </c:pt>
                <c:pt idx="9">
                  <c:v>Доходы от реализации имущества имущества</c:v>
                </c:pt>
                <c:pt idx="10">
                  <c:v>Безвозмездные поступления</c:v>
                </c:pt>
              </c:strCache>
            </c:strRef>
          </c:cat>
          <c:val>
            <c:numRef>
              <c:f>Лист1!$H$4:$H$14</c:f>
              <c:numCache>
                <c:formatCode>0.0</c:formatCode>
                <c:ptCount val="11"/>
                <c:pt idx="0">
                  <c:v>27.306611759734846</c:v>
                </c:pt>
                <c:pt idx="1">
                  <c:v>22.159113553711261</c:v>
                </c:pt>
                <c:pt idx="2">
                  <c:v>5.4386412058268565</c:v>
                </c:pt>
                <c:pt idx="3">
                  <c:v>5.2414639747657192</c:v>
                </c:pt>
                <c:pt idx="4">
                  <c:v>11.465946133996052</c:v>
                </c:pt>
                <c:pt idx="5">
                  <c:v>0.64705692623578892</c:v>
                </c:pt>
                <c:pt idx="6">
                  <c:v>0.10824898057189751</c:v>
                </c:pt>
                <c:pt idx="7">
                  <c:v>0.48815648136127954</c:v>
                </c:pt>
                <c:pt idx="8">
                  <c:v>6.3293333740226346E-2</c:v>
                </c:pt>
                <c:pt idx="9">
                  <c:v>3.6250416427353853</c:v>
                </c:pt>
                <c:pt idx="10">
                  <c:v>23.027466731174741</c:v>
                </c:pt>
              </c:numCache>
            </c:numRef>
          </c:val>
        </c:ser>
        <c:ser>
          <c:idx val="1"/>
          <c:order val="1"/>
          <c:val>
            <c:numRef>
              <c:f>Лист1!$H$4:$H$14</c:f>
              <c:numCache>
                <c:formatCode>0.0</c:formatCode>
                <c:ptCount val="11"/>
                <c:pt idx="0">
                  <c:v>27.306611759734846</c:v>
                </c:pt>
                <c:pt idx="1">
                  <c:v>22.159113553711261</c:v>
                </c:pt>
                <c:pt idx="2">
                  <c:v>5.4386412058268565</c:v>
                </c:pt>
                <c:pt idx="3">
                  <c:v>5.2414639747657192</c:v>
                </c:pt>
                <c:pt idx="4">
                  <c:v>11.465946133996052</c:v>
                </c:pt>
                <c:pt idx="5">
                  <c:v>0.64705692623578892</c:v>
                </c:pt>
                <c:pt idx="6">
                  <c:v>0.10824898057189751</c:v>
                </c:pt>
                <c:pt idx="7">
                  <c:v>0.48815648136127954</c:v>
                </c:pt>
                <c:pt idx="8">
                  <c:v>6.3293333740226346E-2</c:v>
                </c:pt>
                <c:pt idx="9">
                  <c:v>3.6250416427353853</c:v>
                </c:pt>
                <c:pt idx="10">
                  <c:v>23.027466731174741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2208464566929311"/>
          <c:y val="0.13658573928258969"/>
          <c:w val="0.36124868766404356"/>
          <c:h val="0.86341426071740957"/>
        </c:manualLayout>
      </c:layout>
      <c:txPr>
        <a:bodyPr/>
        <a:lstStyle/>
        <a:p>
          <a:pPr rtl="0">
            <a:defRPr sz="1050" b="1"/>
          </a:pPr>
          <a:endParaRPr lang="ru-RU"/>
        </a:p>
      </c:txPr>
    </c:legend>
    <c:plotVisOnly val="1"/>
  </c:chart>
  <c:spPr>
    <a:solidFill>
      <a:schemeClr val="accent1">
        <a:lumMod val="40000"/>
        <a:lumOff val="60000"/>
      </a:schemeClr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7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</a:defRPr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доходы физических лиц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норматив отчисления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 sz="2400">
                <a:solidFill>
                  <a:srgbClr val="C00000"/>
                </a:solidFill>
              </a:defRPr>
            </a:pP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15 %, тыс.руб.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Лист1!$A$4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3"/>
            </a:solidFill>
          </c:spPr>
          <c:dLbls>
            <c:dLbl>
              <c:idx val="2"/>
              <c:layout>
                <c:manualLayout>
                  <c:x val="-0.12499999999999994"/>
                  <c:y val="-0.10185185185185194"/>
                </c:manualLayout>
              </c:layout>
              <c:tx>
                <c:rich>
                  <a:bodyPr/>
                  <a:lstStyle/>
                  <a:p>
                    <a:r>
                      <a:rPr lang="en-US" sz="1600" b="1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sz="1200" b="1">
                        <a:latin typeface="Times New Roman" pitchFamily="18" charset="0"/>
                        <a:cs typeface="Times New Roman" pitchFamily="18" charset="0"/>
                      </a:rPr>
                      <a:t>6212,3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-0.11944444444444446"/>
                  <c:y val="-0.1620370370370372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Лист1!$D$3:$E$3</c:f>
              <c:strCache>
                <c:ptCount val="2"/>
                <c:pt idx="0">
                  <c:v>2020 г</c:v>
                </c:pt>
                <c:pt idx="1">
                  <c:v>2021 г</c:v>
                </c:pt>
              </c:strCache>
            </c:strRef>
          </c:cat>
          <c:val>
            <c:numRef>
              <c:f>Лист1!$D$4:$E$4</c:f>
              <c:numCache>
                <c:formatCode>0.0</c:formatCode>
                <c:ptCount val="2"/>
                <c:pt idx="0">
                  <c:v>20919.3</c:v>
                </c:pt>
                <c:pt idx="1">
                  <c:v>22499.048780000005</c:v>
                </c:pt>
              </c:numCache>
            </c:numRef>
          </c:val>
        </c:ser>
        <c:overlap val="100"/>
        <c:axId val="95323264"/>
        <c:axId val="95324800"/>
      </c:barChart>
      <c:catAx>
        <c:axId val="953232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5324800"/>
        <c:crosses val="autoZero"/>
        <c:auto val="1"/>
        <c:lblAlgn val="ctr"/>
        <c:lblOffset val="100"/>
      </c:catAx>
      <c:valAx>
        <c:axId val="95324800"/>
        <c:scaling>
          <c:orientation val="minMax"/>
        </c:scaling>
        <c:axPos val="l"/>
        <c:majorGridlines/>
        <c:numFmt formatCode="0.0" sourceLinked="1"/>
        <c:tickLblPos val="nextTo"/>
        <c:crossAx val="9532326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Земельный налог, норматив отчисления 100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%, тыс.руб.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Земельный налог</c:v>
          </c:tx>
          <c:dLbls>
            <c:dLbl>
              <c:idx val="2"/>
              <c:layout>
                <c:manualLayout>
                  <c:x val="-0.1"/>
                  <c:y val="3.7037037037037056E-2"/>
                </c:manualLayout>
              </c:layout>
              <c:showVal val="1"/>
            </c:dLbl>
            <c:dLbl>
              <c:idx val="3"/>
              <c:layout>
                <c:manualLayout>
                  <c:x val="-6.8386940057507742E-3"/>
                  <c:y val="-7.6421352043505135E-3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2020 г</c:v>
                </c:pt>
                <c:pt idx="3">
                  <c:v>2021 г</c:v>
                </c:pt>
              </c:strCache>
            </c:strRef>
          </c:cat>
          <c:val>
            <c:numRef>
              <c:f>Лист1!$B$5:$E$5</c:f>
              <c:numCache>
                <c:formatCode>General</c:formatCode>
                <c:ptCount val="4"/>
                <c:pt idx="2" formatCode="0.0">
                  <c:v>13155</c:v>
                </c:pt>
                <c:pt idx="3" formatCode="0.0">
                  <c:v>18257.811739999997</c:v>
                </c:pt>
              </c:numCache>
            </c:numRef>
          </c:val>
        </c:ser>
        <c:axId val="96078848"/>
        <c:axId val="96088832"/>
      </c:barChart>
      <c:catAx>
        <c:axId val="960788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6088832"/>
        <c:crosses val="autoZero"/>
        <c:auto val="1"/>
        <c:lblAlgn val="ctr"/>
        <c:lblOffset val="100"/>
      </c:catAx>
      <c:valAx>
        <c:axId val="96088832"/>
        <c:scaling>
          <c:orientation val="minMax"/>
        </c:scaling>
        <c:axPos val="l"/>
        <c:majorGridlines/>
        <c:numFmt formatCode="General" sourceLinked="1"/>
        <c:tickLblPos val="nextTo"/>
        <c:crossAx val="9607884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9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/>
              <a:t>Налог на имущество, </a:t>
            </a:r>
            <a:r>
              <a:rPr lang="ru-RU" sz="2400" dirty="0" smtClean="0"/>
              <a:t>норматив </a:t>
            </a:r>
            <a:r>
              <a:rPr lang="ru-RU" sz="2400" dirty="0"/>
              <a:t>отчисления 100</a:t>
            </a:r>
            <a:r>
              <a:rPr lang="ru-RU" sz="2400" dirty="0" smtClean="0"/>
              <a:t>%, тыс.руб.</a:t>
            </a:r>
          </a:p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 sz="24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Налог на имущество</c:v>
          </c:tx>
          <c:spPr>
            <a:solidFill>
              <a:schemeClr val="accent5">
                <a:lumMod val="75000"/>
              </a:schemeClr>
            </a:solidFill>
            <a:scene3d>
              <a:camera prst="orthographicFront"/>
              <a:lightRig rig="glow" dir="tl">
                <a:rot lat="0" lon="0" rev="900000"/>
              </a:lightRig>
            </a:scene3d>
            <a:sp3d prstMaterial="powder">
              <a:bevelT w="25400" h="38100" prst="artDeco"/>
            </a:sp3d>
          </c:spPr>
          <c:dLbls>
            <c:dLbl>
              <c:idx val="2"/>
              <c:layout>
                <c:manualLayout>
                  <c:x val="0"/>
                  <c:y val="-2.3147428063548574E-2"/>
                </c:manualLayout>
              </c:layout>
              <c:showVal val="1"/>
            </c:dLbl>
            <c:dLbl>
              <c:idx val="3"/>
              <c:layout>
                <c:manualLayout>
                  <c:x val="-4.6412971658119882E-3"/>
                  <c:y val="-1.10230807688034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2020 г</c:v>
                </c:pt>
                <c:pt idx="3">
                  <c:v>2021 г</c:v>
                </c:pt>
              </c:strCache>
            </c:strRef>
          </c:cat>
          <c:val>
            <c:numRef>
              <c:f>Лист1!$B$6:$E$6</c:f>
              <c:numCache>
                <c:formatCode>General</c:formatCode>
                <c:ptCount val="4"/>
                <c:pt idx="2" formatCode="0.0">
                  <c:v>3992.1</c:v>
                </c:pt>
                <c:pt idx="3" formatCode="0.0">
                  <c:v>4481.1218200000012</c:v>
                </c:pt>
              </c:numCache>
            </c:numRef>
          </c:val>
        </c:ser>
        <c:axId val="96130176"/>
        <c:axId val="96131712"/>
      </c:barChart>
      <c:catAx>
        <c:axId val="9613017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6131712"/>
        <c:crosses val="autoZero"/>
        <c:auto val="1"/>
        <c:lblAlgn val="ctr"/>
        <c:lblOffset val="100"/>
      </c:catAx>
      <c:valAx>
        <c:axId val="96131712"/>
        <c:scaling>
          <c:orientation val="minMax"/>
        </c:scaling>
        <c:axPos val="l"/>
        <c:majorGridlines/>
        <c:numFmt formatCode="General" sourceLinked="1"/>
        <c:tickLblPos val="nextTo"/>
        <c:crossAx val="9613017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0"/>
  <c:chart>
    <c:title>
      <c:tx>
        <c:rich>
          <a:bodyPr/>
          <a:lstStyle/>
          <a:p>
            <a:pPr>
              <a:defRPr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/>
              <a:t>Единый сельскохозяйственный налог,норматив отчисления 50%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ЕСХН</c:v>
          </c:tx>
          <c:dLbls>
            <c:dLbl>
              <c:idx val="2"/>
              <c:layout>
                <c:manualLayout>
                  <c:x val="-0.11691542288557213"/>
                  <c:y val="3.5820895522388062E-2"/>
                </c:manualLayout>
              </c:layout>
              <c:showVal val="1"/>
            </c:dLbl>
            <c:dLbl>
              <c:idx val="3"/>
              <c:layout>
                <c:manualLayout>
                  <c:x val="9.1209559938054488E-17"/>
                  <c:y val="-7.56218905472636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2020 г</c:v>
                </c:pt>
                <c:pt idx="3">
                  <c:v>2021 г</c:v>
                </c:pt>
              </c:strCache>
            </c:strRef>
          </c:cat>
          <c:val>
            <c:numRef>
              <c:f>Лист1!$B$7:$E$7</c:f>
              <c:numCache>
                <c:formatCode>General</c:formatCode>
                <c:ptCount val="4"/>
                <c:pt idx="2" formatCode="0.0">
                  <c:v>5084.8</c:v>
                </c:pt>
                <c:pt idx="3" formatCode="0.0">
                  <c:v>4318.6593300000004</c:v>
                </c:pt>
              </c:numCache>
            </c:numRef>
          </c:val>
        </c:ser>
        <c:axId val="96139904"/>
        <c:axId val="96047872"/>
      </c:barChart>
      <c:catAx>
        <c:axId val="96139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6047872"/>
        <c:crosses val="autoZero"/>
        <c:auto val="1"/>
        <c:lblAlgn val="ctr"/>
        <c:lblOffset val="100"/>
      </c:catAx>
      <c:valAx>
        <c:axId val="96047872"/>
        <c:scaling>
          <c:orientation val="minMax"/>
        </c:scaling>
        <c:axPos val="l"/>
        <c:majorGridlines/>
        <c:numFmt formatCode="General" sourceLinked="1"/>
        <c:tickLblPos val="nextTo"/>
        <c:crossAx val="9613990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title>
      <c:layout/>
      <c:txPr>
        <a:bodyPr/>
        <a:lstStyle/>
        <a:p>
          <a:pPr>
            <a:defRPr>
              <a:solidFill>
                <a:srgbClr val="C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/>
      <c:barChart>
        <c:barDir val="col"/>
        <c:grouping val="clustered"/>
        <c:ser>
          <c:idx val="0"/>
          <c:order val="0"/>
          <c:tx>
            <c:v>АКЦИЗЫ</c:v>
          </c:tx>
          <c:spPr>
            <a:solidFill>
              <a:srgbClr val="C00000"/>
            </a:solidFill>
          </c:spPr>
          <c:dLbls>
            <c:dLbl>
              <c:idx val="2"/>
              <c:layout>
                <c:manualLayout>
                  <c:x val="0"/>
                  <c:y val="-3.2407407407407489E-2"/>
                </c:manualLayout>
              </c:layout>
              <c:showVal val="1"/>
            </c:dLbl>
            <c:dLbl>
              <c:idx val="3"/>
              <c:layout>
                <c:manualLayout>
                  <c:x val="-0.1"/>
                  <c:y val="5.555555555555545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Лист1!$B$3:$E$3</c:f>
              <c:strCache>
                <c:ptCount val="4"/>
                <c:pt idx="2">
                  <c:v>2020 г</c:v>
                </c:pt>
                <c:pt idx="3">
                  <c:v>2021 г</c:v>
                </c:pt>
              </c:strCache>
            </c:strRef>
          </c:cat>
          <c:val>
            <c:numRef>
              <c:f>Лист1!$B$8:$E$8</c:f>
              <c:numCache>
                <c:formatCode>General</c:formatCode>
                <c:ptCount val="4"/>
                <c:pt idx="2" formatCode="0.0">
                  <c:v>8172.5</c:v>
                </c:pt>
                <c:pt idx="3" formatCode="0.0">
                  <c:v>9447.2680700000001</c:v>
                </c:pt>
              </c:numCache>
            </c:numRef>
          </c:val>
        </c:ser>
        <c:axId val="96072832"/>
        <c:axId val="96074368"/>
      </c:barChart>
      <c:catAx>
        <c:axId val="9607283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6074368"/>
        <c:crosses val="autoZero"/>
        <c:auto val="1"/>
        <c:lblAlgn val="ctr"/>
        <c:lblOffset val="100"/>
      </c:catAx>
      <c:valAx>
        <c:axId val="96074368"/>
        <c:scaling>
          <c:orientation val="minMax"/>
        </c:scaling>
        <c:axPos val="l"/>
        <c:majorGridlines/>
        <c:numFmt formatCode="General" sourceLinked="1"/>
        <c:tickLblPos val="nextTo"/>
        <c:crossAx val="96072832"/>
        <c:crosses val="autoZero"/>
        <c:crossBetween val="between"/>
      </c:valAx>
    </c:plotArea>
    <c:legend>
      <c:legendPos val="r"/>
      <c:layout/>
    </c:legend>
    <c:plotVisOnly val="1"/>
  </c:chart>
  <c:spPr>
    <a:solidFill>
      <a:srgbClr val="4F81BD">
        <a:lumMod val="40000"/>
        <a:lumOff val="60000"/>
      </a:srgbClr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76AB-587E-4FEF-9979-8C74A954FCB4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68A45-0DF4-4DB9-B56A-EAF2A87D3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Ежегодный отчет</a:t>
            </a:r>
            <a:b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Главы Старотитаровского сельского поселения Темрюкского района о результатах своей деятельности и деятельности администрации Старотитаровского сельского поселения Темрюкского района за 2021 год</a:t>
            </a:r>
            <a:r>
              <a:rPr lang="ru-RU" sz="4400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1\Рабочий стол\Flag_of_Starotitarovskoe_(Krasnodar_krai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52936"/>
            <a:ext cx="6264696" cy="344679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115328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Неналоговые Доходы бюджета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2021 год: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412775"/>
          <a:ext cx="8572528" cy="417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64"/>
                <a:gridCol w="4286264"/>
              </a:tblGrid>
              <a:tr h="77841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3012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получаемые в виде арендной платы, а также средства от продажи права на заключение договоров 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аренды за земли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89,2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543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533,1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091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402,2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011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поступления от использования имущества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52,2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011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2986,8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115328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321008" cy="4399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0504"/>
                <a:gridCol w="4160504"/>
              </a:tblGrid>
              <a:tr h="9078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7173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выравнивание бюджетной обеспеченности</a:t>
                      </a:r>
                    </a:p>
                    <a:p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766,6</a:t>
                      </a:r>
                    </a:p>
                    <a:p>
                      <a:pPr algn="ctr"/>
                      <a:endParaRPr lang="ru-RU" sz="16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13 589,7</a:t>
                      </a:r>
                    </a:p>
                  </a:txBody>
                  <a:tcPr/>
                </a:tc>
              </a:tr>
              <a:tr h="70606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осуществление первичного воинского учета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490,6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974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выполнение передаваемых полномочий ( административные комиссии)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910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118,8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552" y="6021288"/>
          <a:ext cx="820891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64807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ru-RU" sz="18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973,3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Старотитаровского сельского поселения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Темрюкского района за 2021 год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1\Рабочий стол\Отчет главы\0364c138927cc3d8775336e1bc3d3e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581128"/>
            <a:ext cx="3995936" cy="2276872"/>
          </a:xfrm>
          <a:prstGeom prst="rect">
            <a:avLst/>
          </a:prstGeom>
          <a:noFill/>
        </p:spPr>
      </p:pic>
      <p:pic>
        <p:nvPicPr>
          <p:cNvPr id="11" name="Picture 4" descr="http://www.temryuk.ru/upload/iblock/b12/b127844cc065f9bb4a2ac3f3e6b0a8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3275856" cy="2564904"/>
          </a:xfrm>
          <a:prstGeom prst="rect">
            <a:avLst/>
          </a:prstGeom>
          <a:noFill/>
        </p:spPr>
      </p:pic>
      <p:pic>
        <p:nvPicPr>
          <p:cNvPr id="12" name="Picture 4" descr="C:\Documents and Settings\1\Рабочий стол\ДОКУМЕНТЫ 2020\Отчет главы\Отчет главы за 2019 год\IMG-20200211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5148064" cy="2664296"/>
          </a:xfrm>
          <a:prstGeom prst="rect">
            <a:avLst/>
          </a:prstGeom>
          <a:noFill/>
        </p:spPr>
      </p:pic>
      <p:pic>
        <p:nvPicPr>
          <p:cNvPr id="14" name="Picture 2" descr="http://www.temryuk.ru/upload/iblock/7af/7af669405d31b0e4c7307bfed870cb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916832"/>
            <a:ext cx="3995936" cy="2664296"/>
          </a:xfrm>
          <a:prstGeom prst="rect">
            <a:avLst/>
          </a:prstGeom>
          <a:noFill/>
        </p:spPr>
      </p:pic>
      <p:pic>
        <p:nvPicPr>
          <p:cNvPr id="9" name="Picture 6" descr="C:\Documents and Settings\1\Рабочий стол\ДОКУМЕНТЫ 2020\Отчет главы\Отчет главы за 2019 год\фото для отчета\d6dbfa7c-0c0f-41ac-b54f-8b8dce9b06f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9" y="4581128"/>
            <a:ext cx="1944216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20686"/>
          <a:ext cx="8363272" cy="596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18"/>
                <a:gridCol w="2090818"/>
                <a:gridCol w="2090818"/>
                <a:gridCol w="2090818"/>
              </a:tblGrid>
              <a:tr h="66245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</a:t>
                      </a:r>
                    </a:p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2021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9936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всего, в том числе (тыс.руб.)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537,2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115,3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98 %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23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758,4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925,1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0,97%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71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490,6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490,6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127,9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127,8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440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571,1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373,8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0,99%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718,4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327,5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0,95%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32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959,5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959,5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363,5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363,5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1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9514,9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514,7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19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907704" y="476672"/>
            <a:ext cx="5544616" cy="119675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988840"/>
            <a:ext cx="2714612" cy="100811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деят-ти администрации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7 840,8  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4653136"/>
            <a:ext cx="3240360" cy="12155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функций МКУ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12 863,4 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4208" y="1916832"/>
            <a:ext cx="2520280" cy="100811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Мат.тех.обеспечение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452,7 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12160" y="4509120"/>
            <a:ext cx="2880320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1 429,5 тыс.руб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91880" y="2852936"/>
            <a:ext cx="2214578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Оформление и оценка имущества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36,0 тыс.руб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596336" y="3068960"/>
            <a:ext cx="288032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187624" y="3140968"/>
            <a:ext cx="288032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4427984" y="1844824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692696"/>
            <a:ext cx="4968552" cy="14401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Территориального общественного самоуправления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400,3 тыс.руб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986" y="0"/>
            <a:ext cx="3055014" cy="407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Отчет главы за 2021\фото\IMG-20210225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140968"/>
            <a:ext cx="3059832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User\Desktop\Отчет главы за 2021\фото15.04\20210412_133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6156176" cy="461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4355976" cy="14401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Праздничные мероприятия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542,0 тыс.руб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User\Desktop\Общая папка\bb844bb8-9d36-40f5-a122-4e3492614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354" y="116632"/>
            <a:ext cx="4626646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sun9-60.userapi.com/sun9-9/impg/xFCEkFQ9_VnXVqTbiq3LTpumJszazbd3YSuHaA/at5U5wPBA-A.jpg?size=1600x1200&amp;quality=96&amp;sign=b1420161316e4f945834bb9ade5b217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User\Desktop\Отчет главы за 2021\фото для отчета\Посадка деревьев 22.04.2021\DSC05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7081"/>
            <a:ext cx="4572000" cy="297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kartinkinaden.ru/uploads/posts/2020-07/1593801766_70-p-fon-khaki-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928662" y="2636912"/>
            <a:ext cx="7572428" cy="40067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первичного воинского учета на территориях, где отсутствуют военные комиссариаты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490,6 тыс.руб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43042" y="214290"/>
            <a:ext cx="6286544" cy="148651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899592" y="0"/>
            <a:ext cx="7632848" cy="15567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544" y="4725144"/>
            <a:ext cx="3714776" cy="156935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ДНД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122,4  тыс . руб.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s://sun9-26.userapi.com/impf/c849532/v849532719/953b3/iYE3uk--Vyc.jpg?size=2560x1707&amp;quality=96&amp;sign=6daf0ace51d2342726ad6b6769d8ded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09285"/>
            <a:ext cx="4648200" cy="3048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Users\User\Desktop\IcF_r2Upmc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4644008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User\Desktop\RuRW14S-y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432048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User\Desktop\Общая папка\пожар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6388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3923928" y="404664"/>
            <a:ext cx="4608512" cy="187220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населения (ликвидация последствий ЧС)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926,0 тыс. руб.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1000" contrast="39000"/>
          </a:blip>
          <a:srcRect/>
          <a:stretch>
            <a:fillRect/>
          </a:stretch>
        </p:blipFill>
        <p:spPr bwMode="auto">
          <a:xfrm>
            <a:off x="2915816" y="2564904"/>
            <a:ext cx="3384376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User\Desktop\Отчет главы за 2021\фото\20210413_105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120" y="2204864"/>
            <a:ext cx="334888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User\Desktop\Отчет главы за 2021\Безымянный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25343"/>
            <a:ext cx="3240360" cy="433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115328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Старотитаровского сельского поселения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Темрюкского района за 2021 год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3" y="1804056"/>
          <a:ext cx="7816952" cy="457889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54238"/>
                <a:gridCol w="1954238"/>
                <a:gridCol w="1954238"/>
                <a:gridCol w="1954238"/>
              </a:tblGrid>
              <a:tr h="55071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 </a:t>
                      </a:r>
                    </a:p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2021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374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 всего, в т.ч.:</a:t>
                      </a: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274,0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394,1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неналоговые доходы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300,6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420,9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0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973,4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973,3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261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539552" y="404664"/>
            <a:ext cx="4752528" cy="14401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Пожарная безопасность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79,4 тыс. руб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Отчет главы за 2021\фото15.04\IMG-20210330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152" y="2776869"/>
            <a:ext cx="3060848" cy="389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476672"/>
            <a:ext cx="30243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613740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55776" y="1628800"/>
            <a:ext cx="3672408" cy="100811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22 295,1 тыс.рублей</a:t>
            </a:r>
          </a:p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91680" y="0"/>
            <a:ext cx="5572164" cy="13407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283968" y="1340768"/>
            <a:ext cx="360040" cy="36004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User\Desktop\Отчет главы за 2021\8.png"/>
          <p:cNvPicPr>
            <a:picLocks noChangeAspect="1" noChangeArrowheads="1"/>
          </p:cNvPicPr>
          <p:nvPr/>
        </p:nvPicPr>
        <p:blipFill>
          <a:blip r:embed="rId2" cstate="print">
            <a:lum contrast="2000"/>
          </a:blip>
          <a:srcRect/>
          <a:stretch>
            <a:fillRect/>
          </a:stretch>
        </p:blipFill>
        <p:spPr bwMode="auto">
          <a:xfrm>
            <a:off x="0" y="2924944"/>
            <a:ext cx="2952328" cy="379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Отчет главы за 2021\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924944"/>
            <a:ext cx="279723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564904"/>
            <a:ext cx="329822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8000"/>
          </a:blip>
          <a:srcRect/>
          <a:stretch>
            <a:fillRect/>
          </a:stretch>
        </p:blipFill>
        <p:spPr bwMode="auto">
          <a:xfrm>
            <a:off x="107504" y="620688"/>
            <a:ext cx="4752528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contrast="28000"/>
          </a:blip>
          <a:srcRect/>
          <a:stretch>
            <a:fillRect/>
          </a:stretch>
        </p:blipFill>
        <p:spPr bwMode="auto">
          <a:xfrm>
            <a:off x="4788024" y="548680"/>
            <a:ext cx="410445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Отчет главы за 2021\Грейдирование дороги\WhatsApp Image 2021-05-18 at 13.04.3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40982"/>
            <a:ext cx="4536504" cy="581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contrast="34000"/>
          </a:blip>
          <a:srcRect/>
          <a:stretch>
            <a:fillRect/>
          </a:stretch>
        </p:blipFill>
        <p:spPr bwMode="auto">
          <a:xfrm>
            <a:off x="4788024" y="1052736"/>
            <a:ext cx="4176464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619672" y="404664"/>
            <a:ext cx="6167038" cy="14287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348880"/>
            <a:ext cx="2592288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Водоснабжение, водоотведение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(ремонт наружных сетей водоснабжения и КНС)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41,9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8184" y="2348880"/>
            <a:ext cx="2736304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 для зем. участков для  многодетных семей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(разработка тех.планов)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329,3  тыс. 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763688" y="1484784"/>
            <a:ext cx="432048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164288" y="1556792"/>
            <a:ext cx="360040" cy="79208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Documents and Settings\1\Рабочий стол\ДОКУМЕНТЫ 2020\Отчет главы\Отчет главы за 2019 год\многодетные электроснабжение\4b035eb6-f20b-429f-ad95-b01af61fa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21088"/>
            <a:ext cx="4500562" cy="2636912"/>
          </a:xfrm>
          <a:prstGeom prst="rect">
            <a:avLst/>
          </a:prstGeom>
          <a:noFill/>
        </p:spPr>
      </p:pic>
      <p:pic>
        <p:nvPicPr>
          <p:cNvPr id="12" name="Picture 3" descr="C:\Documents and Settings\1\Рабочий стол\ДОКУМЕНТЫ 2020\Отчет главы\Отчет главы за 2019 год\многодетные электроснабжение\37df84a6-667c-4fec-b2ce-b940c0dcc1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21088"/>
            <a:ext cx="4714876" cy="2636912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059832" y="2348880"/>
            <a:ext cx="2880320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газопровода низкого давления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2 192,3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99992" y="1556792"/>
            <a:ext cx="360040" cy="79208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C:\Users\User\Desktop\Screenshot_2020-10-08 СТАРОТИТАРОВСКАЯ ( starotitarovskaya_sp) • Фото и видео в Inst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140968"/>
            <a:ext cx="2736304" cy="3717032"/>
          </a:xfrm>
          <a:prstGeom prst="rect">
            <a:avLst/>
          </a:prstGeom>
          <a:noFill/>
        </p:spPr>
      </p:pic>
      <p:pic>
        <p:nvPicPr>
          <p:cNvPr id="15" name="Picture 6" descr="C:\Documents and Settings\1\Рабочий стол\ДОКУМЕНТЫ 2020\Отчет главы\Отчет главы за 2019 год\фото для отчета\фото сквер\bb7babd2-4ce8-417d-9356-679254a1dc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3140968"/>
          </a:xfrm>
          <a:prstGeom prst="rect">
            <a:avLst/>
          </a:prstGeom>
          <a:noFill/>
        </p:spPr>
      </p:pic>
      <p:pic>
        <p:nvPicPr>
          <p:cNvPr id="56329" name="Picture 9" descr="C:\Users\User\Downloads\Screenshot_2020-10-08 СТАРОТИТАРОВСКАЯ ( starotitarovskaya_sp) • Фото и видео в Instagram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3059832" cy="3717032"/>
          </a:xfrm>
          <a:prstGeom prst="rect">
            <a:avLst/>
          </a:prstGeom>
          <a:noFill/>
        </p:spPr>
      </p:pic>
      <p:pic>
        <p:nvPicPr>
          <p:cNvPr id="56327" name="Picture 7" descr="C:\Users\User\Desktop\СТАРОТИТАРОВСКАЯ в Instagram «Прискакали с полей»_files\106265127_604115960534826_394546813751846929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660" y="3154660"/>
            <a:ext cx="3703340" cy="3703340"/>
          </a:xfrm>
          <a:prstGeom prst="rect">
            <a:avLst/>
          </a:prstGeom>
          <a:noFill/>
        </p:spPr>
      </p:pic>
      <p:pic>
        <p:nvPicPr>
          <p:cNvPr id="12" name="Picture 4" descr="C:\Documents and Settings\1\Рабочий стол\ДОКУМЕНТЫ 2020\Отчет главы\Отчет главы за 2019 год\фото для отчета\фото парк\f326947c-95a7-46a4-9ceb-fd57fd2527a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337" y="0"/>
            <a:ext cx="4429663" cy="3140968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915816" y="2060848"/>
            <a:ext cx="3456384" cy="136815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Благоустройство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4 422,6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322" name="AutoShape 2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99792" y="0"/>
            <a:ext cx="3672408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499992" y="1484784"/>
            <a:ext cx="288032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Завершены работы по посеву газонной травы в центральном парке. Приобретен трактор для покоса.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C:\Users\User\Desktop\Общая папка\тракто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323528" y="1772816"/>
            <a:ext cx="3816424" cy="487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772816"/>
            <a:ext cx="488568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476672"/>
            <a:ext cx="7570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Высажено 30 деревьев 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1267" name="Picture 3" descr="C:\Users\User\Desktop\Отчет главы за 2021\фото для отчета\Посадка деревьев 22.04.2021\DSC05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80728"/>
            <a:ext cx="5040560" cy="378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User\Desktop\Отчет главы за 2021\фото для отчета\Посадка деревьев 22.04.2021\DSC05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392392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73016"/>
            <a:ext cx="3848962" cy="340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968552" cy="13681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Освещение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91880" y="1628800"/>
            <a:ext cx="2664296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504,6 тыс.руб.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51712" y="1556792"/>
            <a:ext cx="2592288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Приобретено ламп светодиодных в кол-ве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300 штук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771800" y="2132856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084168" y="2132856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51520" y="1628800"/>
            <a:ext cx="2448272" cy="158417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Приобретено светильников в кол-ве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116 штук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500404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s://sun9-18.userapi.com/impg/UfHaPmUQMvKOlPDnZuyJgeW3-PiCtwOG3Ia7TA/ajQ3FB-eJtg.jpg?size=774x1032&amp;quality=96&amp;proxy=1&amp;sign=55caee556eb8b0c78e5fe03d7927de4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4139952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rtal.edu.asu.ru/pluginfile.php/471880/course/overviewfiles/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928794" y="116632"/>
            <a:ext cx="5500726" cy="16561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51720" y="2708920"/>
            <a:ext cx="5040560" cy="201622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муниципальных служащих в области противодействия коррупции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6,0 тыс.рублей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270892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355976" y="1988840"/>
            <a:ext cx="432048" cy="6480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539552" y="548680"/>
          <a:ext cx="8352928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4248472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17" descr="http://i.mycdn.me/i?r=AzEPZsRbOZEKgBhR0XGMT1RkYOKjWOhxcxLEpD-vSXN63K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0"/>
            <a:ext cx="356844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sun9-68.userapi.com/nzmiLJ9YQYtSzCaVoKbX4gZ2cFtA6-8qSQ6HVA/DPSsaYcnK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2987824" y="0"/>
            <a:ext cx="3816424" cy="1991144"/>
          </a:xfrm>
          <a:prstGeom prst="ellipse">
            <a:avLst/>
          </a:prstGeom>
          <a:solidFill>
            <a:schemeClr val="bg2">
              <a:lumMod val="9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Культура,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14 695,7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00430" y="3000372"/>
            <a:ext cx="2428892" cy="1500198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Основные направления развития культуры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433,7 тыс.руб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2348880"/>
            <a:ext cx="2788932" cy="1296144"/>
          </a:xfrm>
          <a:prstGeom prst="roundRect">
            <a:avLst/>
          </a:prstGeom>
          <a:solidFill>
            <a:schemeClr val="bg2">
              <a:lumMod val="9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Кадровое обеспечение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3 510,6тыс.руб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00192" y="2348880"/>
            <a:ext cx="2643206" cy="1217296"/>
          </a:xfrm>
          <a:prstGeom prst="roundRect">
            <a:avLst/>
          </a:prstGeom>
          <a:solidFill>
            <a:schemeClr val="bg2">
              <a:lumMod val="9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Выполнение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муниципального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задания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8 819,6 тыс.руб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4572000" y="2132856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6372200" y="1484784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2915816" y="1556792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528" y="4149080"/>
            <a:ext cx="2788932" cy="1296144"/>
          </a:xfrm>
          <a:prstGeom prst="roundRect">
            <a:avLst/>
          </a:prstGeom>
          <a:solidFill>
            <a:schemeClr val="bg2">
              <a:lumMod val="9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Сценическое оборудование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1 549,5 тыс.руб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56176" y="4221088"/>
            <a:ext cx="2788932" cy="1296144"/>
          </a:xfrm>
          <a:prstGeom prst="roundRect">
            <a:avLst/>
          </a:prstGeom>
          <a:solidFill>
            <a:schemeClr val="bg2">
              <a:lumMod val="9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Поощрение лучшего мун.учреждения «Творческие люди»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382,3 тыс.руб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16832"/>
            <a:ext cx="4896544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8448"/>
          </a:xfrm>
          <a:prstGeom prst="roundRect">
            <a:avLst/>
          </a:prstGeom>
          <a:solidFill>
            <a:schemeClr val="bg2">
              <a:lumMod val="9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Косметический ремонт памятников в 2021 году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 тыс.руб.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Братской могилы -83,8 тыс.руб.</a:t>
            </a:r>
          </a:p>
          <a:p>
            <a:pPr algn="ctr"/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8843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1\Рабочий стол\Отчет главы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90699" y="3717032"/>
            <a:ext cx="4753301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sun9-43.userapi.com/385RA10Dw_fnb2FqMMSwGjm1MfnedZhPvyuvgg/qy6FjoHMY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3"/>
            <a:ext cx="486003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2051720" y="0"/>
            <a:ext cx="4896544" cy="14847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772816"/>
            <a:ext cx="3500462" cy="14967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Пенсионное обеспечение муниципальных служащих за выслугу лет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313,5 тыс. руб.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1772816"/>
            <a:ext cx="3563888" cy="144016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Некоммерческих организаций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 тыс.руб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835696" y="1412776"/>
            <a:ext cx="360040" cy="28803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020272" y="1412776"/>
            <a:ext cx="288032" cy="28803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Documents and Settings\1\Рабочий стол\ДОКУМЕНТЫ 2020\Отчет главы\Отчет главы за 2019 год\IMG-20200212-WA00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</p:spPr>
      </p:pic>
      <p:pic>
        <p:nvPicPr>
          <p:cNvPr id="3076" name="Picture 4" descr="https://sun9-37.userapi.com/c857132/v857132492/eeaa9/luaKvQin4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5753100" cy="2996952"/>
          </a:xfrm>
          <a:prstGeom prst="rect">
            <a:avLst/>
          </a:prstGeom>
          <a:noFill/>
        </p:spPr>
      </p:pic>
      <p:pic>
        <p:nvPicPr>
          <p:cNvPr id="3074" name="Picture 2" descr="https://pbs.twimg.com/media/D6HjJ9iXkAAuqW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61048"/>
            <a:ext cx="3707904" cy="299695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714480" y="0"/>
            <a:ext cx="5786478" cy="1844824"/>
          </a:xfrm>
          <a:prstGeom prst="ellipse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Физическая культура и спорт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9 514,9 тыс.руб.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916832"/>
            <a:ext cx="3275856" cy="1368152"/>
          </a:xfrm>
          <a:prstGeom prst="roundRect">
            <a:avLst/>
          </a:prstGeom>
          <a:solidFill>
            <a:schemeClr val="bg2">
              <a:lumMod val="9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Массовый спорт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130,8 тыс.руб.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1916832"/>
            <a:ext cx="2786082" cy="128588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Выполнение муниципального задания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5 070,1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475656" y="1124744"/>
            <a:ext cx="288032" cy="6480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596336" y="1052736"/>
            <a:ext cx="360040" cy="72008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Ремонт фасадов здания МБУ ФОСК «Виктория»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User\Desktop\Федор Бабенков в Instagram «В Старотитаровском сельском поселении продолжается ремонт фасадов здания МБУ ФОСК 'Виктория'. ⠀ Совместно с курирующим замом и главой…»_files\120453009_381551776350986_171975345398267980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6048672" cy="4896544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2080" y="1412776"/>
            <a:ext cx="3601920" cy="487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User\Desktop\Безымянныйыыыы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688632" cy="5400600"/>
          </a:xfrm>
          <a:prstGeom prst="rect">
            <a:avLst/>
          </a:prstGeom>
          <a:noFill/>
        </p:spPr>
      </p:pic>
      <p:pic>
        <p:nvPicPr>
          <p:cNvPr id="5122" name="Picture 2" descr="C:\Users\User\Desktop\Безымянныйы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12776"/>
            <a:ext cx="367240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cbbank.ru/wp-content/uploads/2018/02/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195736" y="188640"/>
            <a:ext cx="5500726" cy="2097376"/>
          </a:xfrm>
          <a:prstGeom prst="roundRect">
            <a:avLst/>
          </a:prstGeom>
          <a:solidFill>
            <a:schemeClr val="bg2">
              <a:lumMod val="9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Обслуживание государственного и муниципального долга *</a:t>
            </a:r>
          </a:p>
          <a:p>
            <a:pPr algn="ctr"/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5,8 тыс.руб.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5715016"/>
            <a:ext cx="7643866" cy="8572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*Кредитный договор №26-310/19-16 от 2 августа 2019 года. Дополнительное соглашение № 1 от 8 июня 2020 года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Срок -1 июля 2021 года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411760" y="476672"/>
            <a:ext cx="4320480" cy="1800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Переданные полномочия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490,4 тыс.руб.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11560" y="1124744"/>
            <a:ext cx="864096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236296" y="1124744"/>
            <a:ext cx="864096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2420888"/>
            <a:ext cx="4355976" cy="1800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осуществлению внешнего муниципального финансового контроля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158,6 тыс.руб.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04048" y="2420888"/>
            <a:ext cx="4139952" cy="17281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осуществлению внутреннего муниципального финансового контроля </a:t>
            </a:r>
          </a:p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144,0 тыс.руб.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1520" y="4581128"/>
            <a:ext cx="4032448" cy="187220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закупок товаров, работ, услуг для обеспечение муниципальных нужд 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57,8 тыс. руб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92080" y="4581128"/>
            <a:ext cx="3851920" cy="187220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организацию библиотечного обслуживания населения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130, 0 тыс. руб.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1\Рабочий стол\starotitarovskii-lima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5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95536" y="836712"/>
          <a:ext cx="856895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251520" y="836712"/>
          <a:ext cx="849694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539552" y="548680"/>
          <a:ext cx="8208912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 2021 год было проведено 49 заседания чрезвычайной комиссии по вопросам погашения задолженности по имущественным налогам. Сумма погашенной задолженности составила 1 миллион 269,3 тысяч рублей. Проведено 7 рейдов совместно  со службой судебных приставов. Данная работа проводится еженедельно и направлена на укрепление налоговой и бюджетной дисциплины.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pic>
        <p:nvPicPr>
          <p:cNvPr id="4" name="Picture 3" descr="C:\Documents and Settings\1\Рабочий стол\общая папка\ЧК\62e11d67-2db7-44d4-b4f1-4eb6abe5c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923928" cy="422108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636912"/>
            <a:ext cx="4934352" cy="286379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572008"/>
            <a:ext cx="4934352" cy="2285992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323528" y="836712"/>
          <a:ext cx="849694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467544" y="836712"/>
          <a:ext cx="8496944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1871</TotalTime>
  <Words>715</Words>
  <Application>Microsoft Office PowerPoint</Application>
  <PresentationFormat>Экран (4:3)</PresentationFormat>
  <Paragraphs>225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Ежегодный отчет Главы Старотитаровского сельского поселения Темрюкского района о результатах своей деятельности и деятельности администрации Старотитаровского сельского поселения Темрюкского района за 2021 год </vt:lpstr>
      <vt:lpstr>Доходы бюджета  Старотитаровского сельского поселения  Темрюкского района за 2021 год </vt:lpstr>
      <vt:lpstr>Слайд 3</vt:lpstr>
      <vt:lpstr>Слайд 4</vt:lpstr>
      <vt:lpstr>Слайд 5</vt:lpstr>
      <vt:lpstr>Слайд 6</vt:lpstr>
      <vt:lpstr>За 2021 год было проведено 49 заседания чрезвычайной комиссии по вопросам погашения задолженности по имущественным налогам. Сумма погашенной задолженности составила 1 миллион 269,3 тысяч рублей. Проведено 7 рейдов совместно  со службой судебных приставов. Данная работа проводится еженедельно и направлена на укрепление налоговой и бюджетной дисциплины. </vt:lpstr>
      <vt:lpstr>Слайд 8</vt:lpstr>
      <vt:lpstr>Слайд 9</vt:lpstr>
      <vt:lpstr>Неналоговые Доходы бюджета  на 2021 год:</vt:lpstr>
      <vt:lpstr>Безвозмездные поступления</vt:lpstr>
      <vt:lpstr>Расходы бюджета  Старотитаровского сельского поселения  Темрюкского района за 2021 год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Завершены работы по посеву газонной травы в центральном парке. Приобретен трактор для покоса.</vt:lpstr>
      <vt:lpstr>Слайд 27</vt:lpstr>
      <vt:lpstr>Освещение</vt:lpstr>
      <vt:lpstr>Слайд 29</vt:lpstr>
      <vt:lpstr>Слайд 30</vt:lpstr>
      <vt:lpstr> Косметический ремонт памятников в 2021 году 50,0 тыс.руб. Благоустройство Братской могилы -83,8 тыс.руб. </vt:lpstr>
      <vt:lpstr>Слайд 32</vt:lpstr>
      <vt:lpstr>Слайд 33</vt:lpstr>
      <vt:lpstr>Ремонт фасадов здания МБУ ФОСК «Виктория»</vt:lpstr>
      <vt:lpstr>Слайд 35</vt:lpstr>
      <vt:lpstr>Слайд 36</vt:lpstr>
      <vt:lpstr>Слайд 37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581</cp:revision>
  <dcterms:modified xsi:type="dcterms:W3CDTF">2022-01-26T08:42:43Z</dcterms:modified>
</cp:coreProperties>
</file>